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jpg" ContentType="image/jp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EDE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8562" y="355857"/>
            <a:ext cx="15090874" cy="3378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4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83049" y="2488125"/>
            <a:ext cx="14394180" cy="7165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5" Type="http://schemas.openxmlformats.org/officeDocument/2006/relationships/image" Target="../media/image20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5" Type="http://schemas.openxmlformats.org/officeDocument/2006/relationships/image" Target="../media/image24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jpg"/><Relationship Id="rId3" Type="http://schemas.openxmlformats.org/officeDocument/2006/relationships/image" Target="../media/image26.jpg"/><Relationship Id="rId4" Type="http://schemas.openxmlformats.org/officeDocument/2006/relationships/image" Target="../media/image27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jpg"/><Relationship Id="rId3" Type="http://schemas.openxmlformats.org/officeDocument/2006/relationships/image" Target="../media/image29.jpg"/><Relationship Id="rId4" Type="http://schemas.openxmlformats.org/officeDocument/2006/relationships/image" Target="../media/image3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kaggle.com/datasets/baro1502/chest-xray" TargetMode="External"/><Relationship Id="rId3" Type="http://schemas.openxmlformats.org/officeDocument/2006/relationships/image" Target="../media/image8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196167" y="9584631"/>
              <a:ext cx="1409700" cy="85725"/>
            </a:xfrm>
            <a:custGeom>
              <a:avLst/>
              <a:gdLst/>
              <a:ahLst/>
              <a:cxnLst/>
              <a:rect l="l" t="t" r="r" b="b"/>
              <a:pathLst>
                <a:path w="1409700" h="85725">
                  <a:moveTo>
                    <a:pt x="1409700" y="85322"/>
                  </a:moveTo>
                  <a:lnTo>
                    <a:pt x="0" y="85322"/>
                  </a:lnTo>
                  <a:lnTo>
                    <a:pt x="0" y="0"/>
                  </a:lnTo>
                  <a:lnTo>
                    <a:pt x="1409700" y="0"/>
                  </a:lnTo>
                  <a:lnTo>
                    <a:pt x="1409700" y="85322"/>
                  </a:lnTo>
                  <a:close/>
                </a:path>
              </a:pathLst>
            </a:custGeom>
            <a:solidFill>
              <a:srgbClr val="5CE1E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708785" marR="5080" indent="-1696720">
              <a:lnSpc>
                <a:spcPct val="117000"/>
              </a:lnSpc>
              <a:spcBef>
                <a:spcPts val="95"/>
              </a:spcBef>
            </a:pPr>
            <a:r>
              <a:rPr dirty="0" spc="805"/>
              <a:t>Multi</a:t>
            </a:r>
            <a:r>
              <a:rPr dirty="0" spc="-415"/>
              <a:t> </a:t>
            </a:r>
            <a:r>
              <a:rPr dirty="0" spc="685"/>
              <a:t>Disease</a:t>
            </a:r>
            <a:r>
              <a:rPr dirty="0" spc="-415"/>
              <a:t> </a:t>
            </a:r>
            <a:r>
              <a:rPr dirty="0" spc="475"/>
              <a:t>Prediction </a:t>
            </a:r>
            <a:r>
              <a:rPr dirty="0" spc="-2820"/>
              <a:t> </a:t>
            </a:r>
            <a:r>
              <a:rPr dirty="0" spc="750"/>
              <a:t>using</a:t>
            </a:r>
            <a:r>
              <a:rPr dirty="0" spc="-395"/>
              <a:t> </a:t>
            </a:r>
            <a:r>
              <a:rPr dirty="0" spc="625"/>
              <a:t>Chest</a:t>
            </a:r>
            <a:r>
              <a:rPr dirty="0" spc="-390"/>
              <a:t> </a:t>
            </a:r>
            <a:r>
              <a:rPr dirty="0" spc="655"/>
              <a:t>X-Rays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169138" y="7072696"/>
            <a:ext cx="5021580" cy="1511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6100"/>
              </a:lnSpc>
              <a:spcBef>
                <a:spcPts val="100"/>
              </a:spcBef>
            </a:pPr>
            <a:r>
              <a:rPr dirty="0" sz="2800" spc="5">
                <a:solidFill>
                  <a:srgbClr val="FFFFFF"/>
                </a:solidFill>
                <a:latin typeface="Tahoma"/>
                <a:cs typeface="Tahoma"/>
              </a:rPr>
              <a:t>Priyadharshini </a:t>
            </a:r>
            <a:r>
              <a:rPr dirty="0" sz="2800" spc="-45">
                <a:solidFill>
                  <a:srgbClr val="FFFFFF"/>
                </a:solidFill>
                <a:latin typeface="Tahoma"/>
                <a:cs typeface="Tahoma"/>
              </a:rPr>
              <a:t>S </a:t>
            </a:r>
            <a:r>
              <a:rPr dirty="0" sz="2800" spc="100">
                <a:solidFill>
                  <a:srgbClr val="FFFFFF"/>
                </a:solidFill>
                <a:latin typeface="Tahoma"/>
                <a:cs typeface="Tahoma"/>
              </a:rPr>
              <a:t>20BCE1016 </a:t>
            </a:r>
            <a:r>
              <a:rPr dirty="0" sz="2800" spc="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Tahoma"/>
                <a:cs typeface="Tahoma"/>
              </a:rPr>
              <a:t>Shubhangi</a:t>
            </a:r>
            <a:r>
              <a:rPr dirty="0" sz="2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10">
                <a:solidFill>
                  <a:srgbClr val="FFFFFF"/>
                </a:solidFill>
                <a:latin typeface="Tahoma"/>
                <a:cs typeface="Tahoma"/>
              </a:rPr>
              <a:t>Agrawal</a:t>
            </a:r>
            <a:r>
              <a:rPr dirty="0" sz="28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100">
                <a:solidFill>
                  <a:srgbClr val="FFFFFF"/>
                </a:solidFill>
                <a:latin typeface="Tahoma"/>
                <a:cs typeface="Tahoma"/>
              </a:rPr>
              <a:t>20BCE1161 </a:t>
            </a:r>
            <a:r>
              <a:rPr dirty="0" sz="2800" spc="-8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Tahoma"/>
                <a:cs typeface="Tahoma"/>
              </a:rPr>
              <a:t>Shrishti</a:t>
            </a:r>
            <a:r>
              <a:rPr dirty="0" sz="280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Tahoma"/>
                <a:cs typeface="Tahoma"/>
              </a:rPr>
              <a:t>Singh</a:t>
            </a:r>
            <a:r>
              <a:rPr dirty="0" sz="280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100">
                <a:solidFill>
                  <a:srgbClr val="FFFFFF"/>
                </a:solidFill>
                <a:latin typeface="Tahoma"/>
                <a:cs typeface="Tahoma"/>
              </a:rPr>
              <a:t>20BCE1164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EDED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8675" y="990570"/>
            <a:ext cx="123824" cy="123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8675" y="4591020"/>
            <a:ext cx="123824" cy="1238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25537" y="632170"/>
            <a:ext cx="16522700" cy="72263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67310">
              <a:lnSpc>
                <a:spcPct val="138200"/>
              </a:lnSpc>
              <a:spcBef>
                <a:spcPts val="90"/>
              </a:spcBef>
            </a:pPr>
            <a:r>
              <a:rPr dirty="0" sz="2850" spc="25" b="1">
                <a:latin typeface="Trebuchet MS"/>
                <a:cs typeface="Trebuchet MS"/>
              </a:rPr>
              <a:t>VGG19:</a:t>
            </a:r>
            <a:r>
              <a:rPr dirty="0" sz="2850" spc="-105" b="1">
                <a:latin typeface="Trebuchet MS"/>
                <a:cs typeface="Trebuchet MS"/>
              </a:rPr>
              <a:t> </a:t>
            </a:r>
            <a:r>
              <a:rPr dirty="0" sz="2850" spc="65" b="1">
                <a:latin typeface="Trebuchet MS"/>
                <a:cs typeface="Trebuchet MS"/>
              </a:rPr>
              <a:t>The</a:t>
            </a:r>
            <a:r>
              <a:rPr dirty="0" sz="2850" spc="-100" b="1">
                <a:latin typeface="Trebuchet MS"/>
                <a:cs typeface="Trebuchet MS"/>
              </a:rPr>
              <a:t> </a:t>
            </a:r>
            <a:r>
              <a:rPr dirty="0" sz="2850" spc="80" b="1">
                <a:latin typeface="Trebuchet MS"/>
                <a:cs typeface="Trebuchet MS"/>
              </a:rPr>
              <a:t>VGG19</a:t>
            </a:r>
            <a:r>
              <a:rPr dirty="0" sz="2850" spc="-100" b="1">
                <a:latin typeface="Trebuchet MS"/>
                <a:cs typeface="Trebuchet MS"/>
              </a:rPr>
              <a:t> </a:t>
            </a:r>
            <a:r>
              <a:rPr dirty="0" sz="2850" spc="165" b="1">
                <a:latin typeface="Trebuchet MS"/>
                <a:cs typeface="Trebuchet MS"/>
              </a:rPr>
              <a:t>model</a:t>
            </a:r>
            <a:r>
              <a:rPr dirty="0" sz="2850" spc="-105" b="1">
                <a:latin typeface="Trebuchet MS"/>
                <a:cs typeface="Trebuchet MS"/>
              </a:rPr>
              <a:t> </a:t>
            </a:r>
            <a:r>
              <a:rPr dirty="0" sz="2850" spc="114" b="1">
                <a:latin typeface="Trebuchet MS"/>
                <a:cs typeface="Trebuchet MS"/>
              </a:rPr>
              <a:t>is</a:t>
            </a:r>
            <a:r>
              <a:rPr dirty="0" sz="2850" spc="-100" b="1">
                <a:latin typeface="Trebuchet MS"/>
                <a:cs typeface="Trebuchet MS"/>
              </a:rPr>
              <a:t> </a:t>
            </a:r>
            <a:r>
              <a:rPr dirty="0" sz="2850" spc="165" b="1">
                <a:latin typeface="Trebuchet MS"/>
                <a:cs typeface="Trebuchet MS"/>
              </a:rPr>
              <a:t>composed</a:t>
            </a:r>
            <a:r>
              <a:rPr dirty="0" sz="2850" spc="-100" b="1">
                <a:latin typeface="Trebuchet MS"/>
                <a:cs typeface="Trebuchet MS"/>
              </a:rPr>
              <a:t> </a:t>
            </a:r>
            <a:r>
              <a:rPr dirty="0" sz="2850" spc="114" b="1">
                <a:latin typeface="Trebuchet MS"/>
                <a:cs typeface="Trebuchet MS"/>
              </a:rPr>
              <a:t>of</a:t>
            </a:r>
            <a:r>
              <a:rPr dirty="0" sz="2850" spc="-100" b="1">
                <a:latin typeface="Trebuchet MS"/>
                <a:cs typeface="Trebuchet MS"/>
              </a:rPr>
              <a:t> </a:t>
            </a:r>
            <a:r>
              <a:rPr dirty="0" sz="2850" spc="-25" b="1">
                <a:latin typeface="Trebuchet MS"/>
                <a:cs typeface="Trebuchet MS"/>
              </a:rPr>
              <a:t>19</a:t>
            </a:r>
            <a:r>
              <a:rPr dirty="0" sz="2850" spc="-105" b="1">
                <a:latin typeface="Trebuchet MS"/>
                <a:cs typeface="Trebuchet MS"/>
              </a:rPr>
              <a:t> </a:t>
            </a:r>
            <a:r>
              <a:rPr dirty="0" sz="2850" spc="75" b="1">
                <a:latin typeface="Trebuchet MS"/>
                <a:cs typeface="Trebuchet MS"/>
              </a:rPr>
              <a:t>layers,</a:t>
            </a:r>
            <a:r>
              <a:rPr dirty="0" sz="2850" spc="-100" b="1">
                <a:latin typeface="Trebuchet MS"/>
                <a:cs typeface="Trebuchet MS"/>
              </a:rPr>
              <a:t> </a:t>
            </a:r>
            <a:r>
              <a:rPr dirty="0" sz="2850" spc="120" b="1">
                <a:latin typeface="Trebuchet MS"/>
                <a:cs typeface="Trebuchet MS"/>
              </a:rPr>
              <a:t>including</a:t>
            </a:r>
            <a:r>
              <a:rPr dirty="0" sz="2850" spc="-100" b="1">
                <a:latin typeface="Trebuchet MS"/>
                <a:cs typeface="Trebuchet MS"/>
              </a:rPr>
              <a:t> </a:t>
            </a:r>
            <a:r>
              <a:rPr dirty="0" sz="2850" spc="-25" b="1">
                <a:latin typeface="Trebuchet MS"/>
                <a:cs typeface="Trebuchet MS"/>
              </a:rPr>
              <a:t>16</a:t>
            </a:r>
            <a:r>
              <a:rPr dirty="0" sz="2850" spc="-100" b="1">
                <a:latin typeface="Trebuchet MS"/>
                <a:cs typeface="Trebuchet MS"/>
              </a:rPr>
              <a:t> </a:t>
            </a:r>
            <a:r>
              <a:rPr dirty="0" sz="2850" spc="130" b="1">
                <a:latin typeface="Trebuchet MS"/>
                <a:cs typeface="Trebuchet MS"/>
              </a:rPr>
              <a:t>convolutional</a:t>
            </a:r>
            <a:r>
              <a:rPr dirty="0" sz="2850" spc="-105" b="1">
                <a:latin typeface="Trebuchet MS"/>
                <a:cs typeface="Trebuchet MS"/>
              </a:rPr>
              <a:t> </a:t>
            </a:r>
            <a:r>
              <a:rPr dirty="0" sz="2850" spc="120" b="1">
                <a:latin typeface="Trebuchet MS"/>
                <a:cs typeface="Trebuchet MS"/>
              </a:rPr>
              <a:t>layers</a:t>
            </a:r>
            <a:r>
              <a:rPr dirty="0" sz="2850" spc="-100" b="1">
                <a:latin typeface="Trebuchet MS"/>
                <a:cs typeface="Trebuchet MS"/>
              </a:rPr>
              <a:t> </a:t>
            </a:r>
            <a:r>
              <a:rPr dirty="0" sz="2850" spc="200" b="1">
                <a:latin typeface="Trebuchet MS"/>
                <a:cs typeface="Trebuchet MS"/>
              </a:rPr>
              <a:t>and</a:t>
            </a:r>
            <a:r>
              <a:rPr dirty="0" sz="2850" spc="-100" b="1">
                <a:latin typeface="Trebuchet MS"/>
                <a:cs typeface="Trebuchet MS"/>
              </a:rPr>
              <a:t> </a:t>
            </a:r>
            <a:r>
              <a:rPr dirty="0" sz="2850" spc="-25" b="1">
                <a:latin typeface="Trebuchet MS"/>
                <a:cs typeface="Trebuchet MS"/>
              </a:rPr>
              <a:t>3 </a:t>
            </a:r>
            <a:r>
              <a:rPr dirty="0" sz="2850" spc="-844" b="1">
                <a:latin typeface="Trebuchet MS"/>
                <a:cs typeface="Trebuchet MS"/>
              </a:rPr>
              <a:t> </a:t>
            </a:r>
            <a:r>
              <a:rPr dirty="0" sz="2850" spc="90" b="1">
                <a:latin typeface="Trebuchet MS"/>
                <a:cs typeface="Trebuchet MS"/>
              </a:rPr>
              <a:t>fully </a:t>
            </a:r>
            <a:r>
              <a:rPr dirty="0" sz="2850" spc="114" b="1">
                <a:latin typeface="Trebuchet MS"/>
                <a:cs typeface="Trebuchet MS"/>
              </a:rPr>
              <a:t>connected </a:t>
            </a:r>
            <a:r>
              <a:rPr dirty="0" sz="2850" spc="70" b="1">
                <a:latin typeface="Trebuchet MS"/>
                <a:cs typeface="Trebuchet MS"/>
              </a:rPr>
              <a:t>layers. </a:t>
            </a:r>
            <a:r>
              <a:rPr dirty="0" sz="2850" spc="65" b="1">
                <a:latin typeface="Trebuchet MS"/>
                <a:cs typeface="Trebuchet MS"/>
              </a:rPr>
              <a:t>The </a:t>
            </a:r>
            <a:r>
              <a:rPr dirty="0" sz="2850" spc="130" b="1">
                <a:latin typeface="Trebuchet MS"/>
                <a:cs typeface="Trebuchet MS"/>
              </a:rPr>
              <a:t>convolutional </a:t>
            </a:r>
            <a:r>
              <a:rPr dirty="0" sz="2850" spc="120" b="1">
                <a:latin typeface="Trebuchet MS"/>
                <a:cs typeface="Trebuchet MS"/>
              </a:rPr>
              <a:t>layers </a:t>
            </a:r>
            <a:r>
              <a:rPr dirty="0" sz="2850" spc="125" b="1">
                <a:latin typeface="Trebuchet MS"/>
                <a:cs typeface="Trebuchet MS"/>
              </a:rPr>
              <a:t>are </a:t>
            </a:r>
            <a:r>
              <a:rPr dirty="0" sz="2850" spc="150" b="1">
                <a:latin typeface="Trebuchet MS"/>
                <a:cs typeface="Trebuchet MS"/>
              </a:rPr>
              <a:t>grouped </a:t>
            </a:r>
            <a:r>
              <a:rPr dirty="0" sz="2850" spc="130" b="1">
                <a:latin typeface="Trebuchet MS"/>
                <a:cs typeface="Trebuchet MS"/>
              </a:rPr>
              <a:t>into </a:t>
            </a:r>
            <a:r>
              <a:rPr dirty="0" sz="2850" spc="-25" b="1">
                <a:latin typeface="Trebuchet MS"/>
                <a:cs typeface="Trebuchet MS"/>
              </a:rPr>
              <a:t>5 </a:t>
            </a:r>
            <a:r>
              <a:rPr dirty="0" sz="2850" spc="85" b="1">
                <a:latin typeface="Trebuchet MS"/>
                <a:cs typeface="Trebuchet MS"/>
              </a:rPr>
              <a:t>blocks, </a:t>
            </a:r>
            <a:r>
              <a:rPr dirty="0" sz="2850" spc="130" b="1">
                <a:latin typeface="Trebuchet MS"/>
                <a:cs typeface="Trebuchet MS"/>
              </a:rPr>
              <a:t>where </a:t>
            </a:r>
            <a:r>
              <a:rPr dirty="0" sz="2850" spc="125" b="1">
                <a:latin typeface="Trebuchet MS"/>
                <a:cs typeface="Trebuchet MS"/>
              </a:rPr>
              <a:t>each </a:t>
            </a:r>
            <a:r>
              <a:rPr dirty="0" sz="2850" spc="130" b="1">
                <a:latin typeface="Trebuchet MS"/>
                <a:cs typeface="Trebuchet MS"/>
              </a:rPr>
              <a:t> </a:t>
            </a:r>
            <a:r>
              <a:rPr dirty="0" sz="2850" spc="125" b="1">
                <a:latin typeface="Trebuchet MS"/>
                <a:cs typeface="Trebuchet MS"/>
              </a:rPr>
              <a:t>block </a:t>
            </a:r>
            <a:r>
              <a:rPr dirty="0" sz="2850" spc="145" b="1">
                <a:latin typeface="Trebuchet MS"/>
                <a:cs typeface="Trebuchet MS"/>
              </a:rPr>
              <a:t>consists </a:t>
            </a:r>
            <a:r>
              <a:rPr dirty="0" sz="2850" spc="114" b="1">
                <a:latin typeface="Trebuchet MS"/>
                <a:cs typeface="Trebuchet MS"/>
              </a:rPr>
              <a:t>of </a:t>
            </a:r>
            <a:r>
              <a:rPr dirty="0" sz="2850" spc="130" b="1">
                <a:latin typeface="Trebuchet MS"/>
                <a:cs typeface="Trebuchet MS"/>
              </a:rPr>
              <a:t>multiple convolutional </a:t>
            </a:r>
            <a:r>
              <a:rPr dirty="0" sz="2850" spc="120" b="1">
                <a:latin typeface="Trebuchet MS"/>
                <a:cs typeface="Trebuchet MS"/>
              </a:rPr>
              <a:t>layers </a:t>
            </a:r>
            <a:r>
              <a:rPr dirty="0" sz="2850" spc="114" b="1">
                <a:latin typeface="Trebuchet MS"/>
                <a:cs typeface="Trebuchet MS"/>
              </a:rPr>
              <a:t>followed </a:t>
            </a:r>
            <a:r>
              <a:rPr dirty="0" sz="2850" spc="140" b="1">
                <a:latin typeface="Trebuchet MS"/>
                <a:cs typeface="Trebuchet MS"/>
              </a:rPr>
              <a:t>by </a:t>
            </a:r>
            <a:r>
              <a:rPr dirty="0" sz="2850" spc="225" b="1">
                <a:latin typeface="Trebuchet MS"/>
                <a:cs typeface="Trebuchet MS"/>
              </a:rPr>
              <a:t>a </a:t>
            </a:r>
            <a:r>
              <a:rPr dirty="0" sz="2850" spc="229" b="1">
                <a:latin typeface="Trebuchet MS"/>
                <a:cs typeface="Trebuchet MS"/>
              </a:rPr>
              <a:t>max </a:t>
            </a:r>
            <a:r>
              <a:rPr dirty="0" sz="2850" spc="140" b="1">
                <a:latin typeface="Trebuchet MS"/>
                <a:cs typeface="Trebuchet MS"/>
              </a:rPr>
              <a:t>pooling </a:t>
            </a:r>
            <a:r>
              <a:rPr dirty="0" sz="2850" spc="50" b="1">
                <a:latin typeface="Trebuchet MS"/>
                <a:cs typeface="Trebuchet MS"/>
              </a:rPr>
              <a:t>layer. </a:t>
            </a:r>
            <a:r>
              <a:rPr dirty="0" sz="2850" spc="65" b="1">
                <a:latin typeface="Trebuchet MS"/>
                <a:cs typeface="Trebuchet MS"/>
              </a:rPr>
              <a:t>The </a:t>
            </a:r>
            <a:r>
              <a:rPr dirty="0" sz="2850" spc="70" b="1">
                <a:latin typeface="Trebuchet MS"/>
                <a:cs typeface="Trebuchet MS"/>
              </a:rPr>
              <a:t> </a:t>
            </a:r>
            <a:r>
              <a:rPr dirty="0" sz="2850" spc="185" b="1">
                <a:latin typeface="Trebuchet MS"/>
                <a:cs typeface="Trebuchet MS"/>
              </a:rPr>
              <a:t>number </a:t>
            </a:r>
            <a:r>
              <a:rPr dirty="0" sz="2850" spc="114" b="1">
                <a:latin typeface="Trebuchet MS"/>
                <a:cs typeface="Trebuchet MS"/>
              </a:rPr>
              <a:t>of </a:t>
            </a:r>
            <a:r>
              <a:rPr dirty="0" sz="2850" spc="85" b="1">
                <a:latin typeface="Trebuchet MS"/>
                <a:cs typeface="Trebuchet MS"/>
              </a:rPr>
              <a:t>filters </a:t>
            </a:r>
            <a:r>
              <a:rPr dirty="0" sz="2850" spc="120" b="1">
                <a:latin typeface="Trebuchet MS"/>
                <a:cs typeface="Trebuchet MS"/>
              </a:rPr>
              <a:t>in </a:t>
            </a:r>
            <a:r>
              <a:rPr dirty="0" sz="2850" spc="125" b="1">
                <a:latin typeface="Trebuchet MS"/>
                <a:cs typeface="Trebuchet MS"/>
              </a:rPr>
              <a:t>each </a:t>
            </a:r>
            <a:r>
              <a:rPr dirty="0" sz="2850" spc="130" b="1">
                <a:latin typeface="Trebuchet MS"/>
                <a:cs typeface="Trebuchet MS"/>
              </a:rPr>
              <a:t>convolutional </a:t>
            </a:r>
            <a:r>
              <a:rPr dirty="0" sz="2850" spc="105" b="1">
                <a:latin typeface="Trebuchet MS"/>
                <a:cs typeface="Trebuchet MS"/>
              </a:rPr>
              <a:t>layer </a:t>
            </a:r>
            <a:r>
              <a:rPr dirty="0" sz="2850" spc="114" b="1">
                <a:latin typeface="Trebuchet MS"/>
                <a:cs typeface="Trebuchet MS"/>
              </a:rPr>
              <a:t>is </a:t>
            </a:r>
            <a:r>
              <a:rPr dirty="0" sz="2850" spc="80" b="1">
                <a:latin typeface="Trebuchet MS"/>
                <a:cs typeface="Trebuchet MS"/>
              </a:rPr>
              <a:t>fixed </a:t>
            </a:r>
            <a:r>
              <a:rPr dirty="0" sz="2850" spc="145" b="1">
                <a:latin typeface="Trebuchet MS"/>
                <a:cs typeface="Trebuchet MS"/>
              </a:rPr>
              <a:t>to </a:t>
            </a:r>
            <a:r>
              <a:rPr dirty="0" sz="2850" spc="-90" b="1">
                <a:latin typeface="Trebuchet MS"/>
                <a:cs typeface="Trebuchet MS"/>
              </a:rPr>
              <a:t>64, </a:t>
            </a:r>
            <a:r>
              <a:rPr dirty="0" sz="2850" spc="85" b="1">
                <a:latin typeface="Trebuchet MS"/>
                <a:cs typeface="Trebuchet MS"/>
              </a:rPr>
              <a:t>except </a:t>
            </a:r>
            <a:r>
              <a:rPr dirty="0" sz="2850" spc="105" b="1">
                <a:latin typeface="Trebuchet MS"/>
                <a:cs typeface="Trebuchet MS"/>
              </a:rPr>
              <a:t>for </a:t>
            </a:r>
            <a:r>
              <a:rPr dirty="0" sz="2850" spc="130" b="1">
                <a:latin typeface="Trebuchet MS"/>
                <a:cs typeface="Trebuchet MS"/>
              </a:rPr>
              <a:t>the </a:t>
            </a:r>
            <a:r>
              <a:rPr dirty="0" sz="2850" spc="100" b="1">
                <a:latin typeface="Trebuchet MS"/>
                <a:cs typeface="Trebuchet MS"/>
              </a:rPr>
              <a:t>first </a:t>
            </a:r>
            <a:r>
              <a:rPr dirty="0" sz="2850" spc="105" b="1">
                <a:latin typeface="Trebuchet MS"/>
                <a:cs typeface="Trebuchet MS"/>
              </a:rPr>
              <a:t> </a:t>
            </a:r>
            <a:r>
              <a:rPr dirty="0" sz="2850" spc="130" b="1">
                <a:latin typeface="Trebuchet MS"/>
                <a:cs typeface="Trebuchet MS"/>
              </a:rPr>
              <a:t>convolutional</a:t>
            </a:r>
            <a:r>
              <a:rPr dirty="0" sz="2850" spc="-110" b="1">
                <a:latin typeface="Trebuchet MS"/>
                <a:cs typeface="Trebuchet MS"/>
              </a:rPr>
              <a:t> </a:t>
            </a:r>
            <a:r>
              <a:rPr dirty="0" sz="2850" spc="105" b="1">
                <a:latin typeface="Trebuchet MS"/>
                <a:cs typeface="Trebuchet MS"/>
              </a:rPr>
              <a:t>layer</a:t>
            </a:r>
            <a:r>
              <a:rPr dirty="0" sz="2850" spc="-110" b="1">
                <a:latin typeface="Trebuchet MS"/>
                <a:cs typeface="Trebuchet MS"/>
              </a:rPr>
              <a:t> </a:t>
            </a:r>
            <a:r>
              <a:rPr dirty="0" sz="2850" spc="135" b="1">
                <a:latin typeface="Trebuchet MS"/>
                <a:cs typeface="Trebuchet MS"/>
              </a:rPr>
              <a:t>which</a:t>
            </a:r>
            <a:r>
              <a:rPr dirty="0" sz="2850" spc="-110" b="1">
                <a:latin typeface="Trebuchet MS"/>
                <a:cs typeface="Trebuchet MS"/>
              </a:rPr>
              <a:t> </a:t>
            </a:r>
            <a:r>
              <a:rPr dirty="0" sz="2850" spc="210" b="1">
                <a:latin typeface="Trebuchet MS"/>
                <a:cs typeface="Trebuchet MS"/>
              </a:rPr>
              <a:t>has</a:t>
            </a:r>
            <a:r>
              <a:rPr dirty="0" sz="2850" spc="-105" b="1">
                <a:latin typeface="Trebuchet MS"/>
                <a:cs typeface="Trebuchet MS"/>
              </a:rPr>
              <a:t> </a:t>
            </a:r>
            <a:r>
              <a:rPr dirty="0" sz="2850" spc="-25" b="1">
                <a:latin typeface="Trebuchet MS"/>
                <a:cs typeface="Trebuchet MS"/>
              </a:rPr>
              <a:t>3</a:t>
            </a:r>
            <a:r>
              <a:rPr dirty="0" sz="2850" spc="-110" b="1">
                <a:latin typeface="Trebuchet MS"/>
                <a:cs typeface="Trebuchet MS"/>
              </a:rPr>
              <a:t> </a:t>
            </a:r>
            <a:r>
              <a:rPr dirty="0" sz="2850" spc="145" b="1">
                <a:latin typeface="Trebuchet MS"/>
                <a:cs typeface="Trebuchet MS"/>
              </a:rPr>
              <a:t>channels</a:t>
            </a:r>
            <a:r>
              <a:rPr dirty="0" sz="2850" spc="-110" b="1">
                <a:latin typeface="Trebuchet MS"/>
                <a:cs typeface="Trebuchet MS"/>
              </a:rPr>
              <a:t> </a:t>
            </a:r>
            <a:r>
              <a:rPr dirty="0" sz="2850" spc="145" b="1">
                <a:latin typeface="Trebuchet MS"/>
                <a:cs typeface="Trebuchet MS"/>
              </a:rPr>
              <a:t>to</a:t>
            </a:r>
            <a:r>
              <a:rPr dirty="0" sz="2850" spc="-105" b="1">
                <a:latin typeface="Trebuchet MS"/>
                <a:cs typeface="Trebuchet MS"/>
              </a:rPr>
              <a:t> </a:t>
            </a:r>
            <a:r>
              <a:rPr dirty="0" sz="2850" spc="190" b="1">
                <a:latin typeface="Trebuchet MS"/>
                <a:cs typeface="Trebuchet MS"/>
              </a:rPr>
              <a:t>match</a:t>
            </a:r>
            <a:r>
              <a:rPr dirty="0" sz="2850" spc="-110" b="1">
                <a:latin typeface="Trebuchet MS"/>
                <a:cs typeface="Trebuchet MS"/>
              </a:rPr>
              <a:t> </a:t>
            </a:r>
            <a:r>
              <a:rPr dirty="0" sz="2850" spc="130" b="1">
                <a:latin typeface="Trebuchet MS"/>
                <a:cs typeface="Trebuchet MS"/>
              </a:rPr>
              <a:t>the</a:t>
            </a:r>
            <a:r>
              <a:rPr dirty="0" sz="2850" spc="-110" b="1">
                <a:latin typeface="Trebuchet MS"/>
                <a:cs typeface="Trebuchet MS"/>
              </a:rPr>
              <a:t> </a:t>
            </a:r>
            <a:r>
              <a:rPr dirty="0" sz="2850" spc="190" b="1">
                <a:latin typeface="Trebuchet MS"/>
                <a:cs typeface="Trebuchet MS"/>
              </a:rPr>
              <a:t>RGB</a:t>
            </a:r>
            <a:r>
              <a:rPr dirty="0" sz="2850" spc="-105" b="1">
                <a:latin typeface="Trebuchet MS"/>
                <a:cs typeface="Trebuchet MS"/>
              </a:rPr>
              <a:t> </a:t>
            </a:r>
            <a:r>
              <a:rPr dirty="0" sz="2850" spc="145" b="1">
                <a:latin typeface="Trebuchet MS"/>
                <a:cs typeface="Trebuchet MS"/>
              </a:rPr>
              <a:t>input</a:t>
            </a:r>
            <a:r>
              <a:rPr dirty="0" sz="2850" spc="-110" b="1">
                <a:latin typeface="Trebuchet MS"/>
                <a:cs typeface="Trebuchet MS"/>
              </a:rPr>
              <a:t> </a:t>
            </a:r>
            <a:r>
              <a:rPr dirty="0" sz="2850" spc="125" b="1">
                <a:latin typeface="Trebuchet MS"/>
                <a:cs typeface="Trebuchet MS"/>
              </a:rPr>
              <a:t>images.</a:t>
            </a:r>
            <a:endParaRPr sz="28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050">
              <a:latin typeface="Trebuchet MS"/>
              <a:cs typeface="Trebuchet MS"/>
            </a:endParaRPr>
          </a:p>
          <a:p>
            <a:pPr marL="12700" marR="5080">
              <a:lnSpc>
                <a:spcPct val="138200"/>
              </a:lnSpc>
            </a:pPr>
            <a:r>
              <a:rPr dirty="0" sz="2850" spc="80" b="1">
                <a:latin typeface="Trebuchet MS"/>
                <a:cs typeface="Trebuchet MS"/>
              </a:rPr>
              <a:t>InceptionV3: </a:t>
            </a:r>
            <a:r>
              <a:rPr dirty="0" sz="2850" spc="125" b="1">
                <a:latin typeface="Trebuchet MS"/>
                <a:cs typeface="Trebuchet MS"/>
              </a:rPr>
              <a:t>Inception </a:t>
            </a:r>
            <a:r>
              <a:rPr dirty="0" sz="2850" spc="55" b="1">
                <a:latin typeface="Trebuchet MS"/>
                <a:cs typeface="Trebuchet MS"/>
              </a:rPr>
              <a:t>v3 </a:t>
            </a:r>
            <a:r>
              <a:rPr dirty="0" sz="2850" spc="114" b="1">
                <a:latin typeface="Trebuchet MS"/>
                <a:cs typeface="Trebuchet MS"/>
              </a:rPr>
              <a:t>is </a:t>
            </a:r>
            <a:r>
              <a:rPr dirty="0" sz="2850" spc="225" b="1">
                <a:latin typeface="Trebuchet MS"/>
                <a:cs typeface="Trebuchet MS"/>
              </a:rPr>
              <a:t>a </a:t>
            </a:r>
            <a:r>
              <a:rPr dirty="0" sz="2850" spc="150" b="1">
                <a:latin typeface="Trebuchet MS"/>
                <a:cs typeface="Trebuchet MS"/>
              </a:rPr>
              <a:t>popular </a:t>
            </a:r>
            <a:r>
              <a:rPr dirty="0" sz="2850" spc="130" b="1">
                <a:latin typeface="Trebuchet MS"/>
                <a:cs typeface="Trebuchet MS"/>
              </a:rPr>
              <a:t>convolutional </a:t>
            </a:r>
            <a:r>
              <a:rPr dirty="0" sz="2850" spc="135" b="1">
                <a:latin typeface="Trebuchet MS"/>
                <a:cs typeface="Trebuchet MS"/>
              </a:rPr>
              <a:t>neural </a:t>
            </a:r>
            <a:r>
              <a:rPr dirty="0" sz="2850" spc="160" b="1">
                <a:latin typeface="Trebuchet MS"/>
                <a:cs typeface="Trebuchet MS"/>
              </a:rPr>
              <a:t>network </a:t>
            </a:r>
            <a:r>
              <a:rPr dirty="0" sz="2850" spc="165" b="1">
                <a:latin typeface="Trebuchet MS"/>
                <a:cs typeface="Trebuchet MS"/>
              </a:rPr>
              <a:t>(CNN) </a:t>
            </a:r>
            <a:r>
              <a:rPr dirty="0" sz="2850" spc="105" b="1">
                <a:latin typeface="Trebuchet MS"/>
                <a:cs typeface="Trebuchet MS"/>
              </a:rPr>
              <a:t>architecture </a:t>
            </a:r>
            <a:r>
              <a:rPr dirty="0" sz="2850" spc="110" b="1">
                <a:latin typeface="Trebuchet MS"/>
                <a:cs typeface="Trebuchet MS"/>
              </a:rPr>
              <a:t> </a:t>
            </a:r>
            <a:r>
              <a:rPr dirty="0" sz="2850" spc="165" b="1">
                <a:latin typeface="Trebuchet MS"/>
                <a:cs typeface="Trebuchet MS"/>
              </a:rPr>
              <a:t>that</a:t>
            </a:r>
            <a:r>
              <a:rPr dirty="0" sz="2850" spc="-105" b="1">
                <a:latin typeface="Trebuchet MS"/>
                <a:cs typeface="Trebuchet MS"/>
              </a:rPr>
              <a:t> </a:t>
            </a:r>
            <a:r>
              <a:rPr dirty="0" sz="2850" spc="114" b="1">
                <a:latin typeface="Trebuchet MS"/>
                <a:cs typeface="Trebuchet MS"/>
              </a:rPr>
              <a:t>is</a:t>
            </a:r>
            <a:r>
              <a:rPr dirty="0" sz="2850" spc="-105" b="1">
                <a:latin typeface="Trebuchet MS"/>
                <a:cs typeface="Trebuchet MS"/>
              </a:rPr>
              <a:t> </a:t>
            </a:r>
            <a:r>
              <a:rPr dirty="0" sz="2850" spc="125" b="1">
                <a:latin typeface="Trebuchet MS"/>
                <a:cs typeface="Trebuchet MS"/>
              </a:rPr>
              <a:t>often</a:t>
            </a:r>
            <a:r>
              <a:rPr dirty="0" sz="2850" spc="-105" b="1">
                <a:latin typeface="Trebuchet MS"/>
                <a:cs typeface="Trebuchet MS"/>
              </a:rPr>
              <a:t> </a:t>
            </a:r>
            <a:r>
              <a:rPr dirty="0" sz="2850" spc="160" b="1">
                <a:latin typeface="Trebuchet MS"/>
                <a:cs typeface="Trebuchet MS"/>
              </a:rPr>
              <a:t>used</a:t>
            </a:r>
            <a:r>
              <a:rPr dirty="0" sz="2850" spc="-100" b="1">
                <a:latin typeface="Trebuchet MS"/>
                <a:cs typeface="Trebuchet MS"/>
              </a:rPr>
              <a:t> </a:t>
            </a:r>
            <a:r>
              <a:rPr dirty="0" sz="2850" spc="120" b="1">
                <a:latin typeface="Trebuchet MS"/>
                <a:cs typeface="Trebuchet MS"/>
              </a:rPr>
              <a:t>in</a:t>
            </a:r>
            <a:r>
              <a:rPr dirty="0" sz="2850" spc="-105" b="1">
                <a:latin typeface="Trebuchet MS"/>
                <a:cs typeface="Trebuchet MS"/>
              </a:rPr>
              <a:t> </a:t>
            </a:r>
            <a:r>
              <a:rPr dirty="0" sz="2850" spc="130" b="1">
                <a:latin typeface="Trebuchet MS"/>
                <a:cs typeface="Trebuchet MS"/>
              </a:rPr>
              <a:t>transfer</a:t>
            </a:r>
            <a:r>
              <a:rPr dirty="0" sz="2850" spc="-105" b="1">
                <a:latin typeface="Trebuchet MS"/>
                <a:cs typeface="Trebuchet MS"/>
              </a:rPr>
              <a:t> </a:t>
            </a:r>
            <a:r>
              <a:rPr dirty="0" sz="2850" spc="130" b="1">
                <a:latin typeface="Trebuchet MS"/>
                <a:cs typeface="Trebuchet MS"/>
              </a:rPr>
              <a:t>learning</a:t>
            </a:r>
            <a:r>
              <a:rPr dirty="0" sz="2850" spc="-100" b="1">
                <a:latin typeface="Trebuchet MS"/>
                <a:cs typeface="Trebuchet MS"/>
              </a:rPr>
              <a:t> </a:t>
            </a:r>
            <a:r>
              <a:rPr dirty="0" sz="2850" spc="105" b="1">
                <a:latin typeface="Trebuchet MS"/>
                <a:cs typeface="Trebuchet MS"/>
              </a:rPr>
              <a:t>for</a:t>
            </a:r>
            <a:r>
              <a:rPr dirty="0" sz="2850" spc="-105" b="1">
                <a:latin typeface="Trebuchet MS"/>
                <a:cs typeface="Trebuchet MS"/>
              </a:rPr>
              <a:t> </a:t>
            </a:r>
            <a:r>
              <a:rPr dirty="0" sz="2850" spc="175" b="1">
                <a:latin typeface="Trebuchet MS"/>
                <a:cs typeface="Trebuchet MS"/>
              </a:rPr>
              <a:t>image</a:t>
            </a:r>
            <a:r>
              <a:rPr dirty="0" sz="2850" spc="-105" b="1">
                <a:latin typeface="Trebuchet MS"/>
                <a:cs typeface="Trebuchet MS"/>
              </a:rPr>
              <a:t> </a:t>
            </a:r>
            <a:r>
              <a:rPr dirty="0" sz="2850" spc="114" b="1">
                <a:latin typeface="Trebuchet MS"/>
                <a:cs typeface="Trebuchet MS"/>
              </a:rPr>
              <a:t>recognition</a:t>
            </a:r>
            <a:r>
              <a:rPr dirty="0" sz="2850" spc="-100" b="1">
                <a:latin typeface="Trebuchet MS"/>
                <a:cs typeface="Trebuchet MS"/>
              </a:rPr>
              <a:t> </a:t>
            </a:r>
            <a:r>
              <a:rPr dirty="0" sz="2850" spc="125" b="1">
                <a:latin typeface="Trebuchet MS"/>
                <a:cs typeface="Trebuchet MS"/>
              </a:rPr>
              <a:t>tasks.</a:t>
            </a:r>
            <a:r>
              <a:rPr dirty="0" sz="2850" spc="-105" b="1">
                <a:latin typeface="Trebuchet MS"/>
                <a:cs typeface="Trebuchet MS"/>
              </a:rPr>
              <a:t> </a:t>
            </a:r>
            <a:r>
              <a:rPr dirty="0" sz="2850" spc="190" b="1">
                <a:latin typeface="Trebuchet MS"/>
                <a:cs typeface="Trebuchet MS"/>
              </a:rPr>
              <a:t>One</a:t>
            </a:r>
            <a:r>
              <a:rPr dirty="0" sz="2850" spc="-105" b="1">
                <a:latin typeface="Trebuchet MS"/>
                <a:cs typeface="Trebuchet MS"/>
              </a:rPr>
              <a:t> </a:t>
            </a:r>
            <a:r>
              <a:rPr dirty="0" sz="2850" spc="114" b="1">
                <a:latin typeface="Trebuchet MS"/>
                <a:cs typeface="Trebuchet MS"/>
              </a:rPr>
              <a:t>of</a:t>
            </a:r>
            <a:r>
              <a:rPr dirty="0" sz="2850" spc="-100" b="1">
                <a:latin typeface="Trebuchet MS"/>
                <a:cs typeface="Trebuchet MS"/>
              </a:rPr>
              <a:t> </a:t>
            </a:r>
            <a:r>
              <a:rPr dirty="0" sz="2850" spc="130" b="1">
                <a:latin typeface="Trebuchet MS"/>
                <a:cs typeface="Trebuchet MS"/>
              </a:rPr>
              <a:t>the</a:t>
            </a:r>
            <a:r>
              <a:rPr dirty="0" sz="2850" spc="-105" b="1">
                <a:latin typeface="Trebuchet MS"/>
                <a:cs typeface="Trebuchet MS"/>
              </a:rPr>
              <a:t> </a:t>
            </a:r>
            <a:r>
              <a:rPr dirty="0" sz="2850" spc="135" b="1">
                <a:latin typeface="Trebuchet MS"/>
                <a:cs typeface="Trebuchet MS"/>
              </a:rPr>
              <a:t>key</a:t>
            </a:r>
            <a:r>
              <a:rPr dirty="0" sz="2850" spc="-105" b="1">
                <a:latin typeface="Trebuchet MS"/>
                <a:cs typeface="Trebuchet MS"/>
              </a:rPr>
              <a:t> </a:t>
            </a:r>
            <a:r>
              <a:rPr dirty="0" sz="2850" spc="130" b="1">
                <a:latin typeface="Trebuchet MS"/>
                <a:cs typeface="Trebuchet MS"/>
              </a:rPr>
              <a:t>features </a:t>
            </a:r>
            <a:r>
              <a:rPr dirty="0" sz="2850" spc="-840" b="1">
                <a:latin typeface="Trebuchet MS"/>
                <a:cs typeface="Trebuchet MS"/>
              </a:rPr>
              <a:t> </a:t>
            </a:r>
            <a:r>
              <a:rPr dirty="0" sz="2850" spc="114" b="1">
                <a:latin typeface="Trebuchet MS"/>
                <a:cs typeface="Trebuchet MS"/>
              </a:rPr>
              <a:t>of </a:t>
            </a:r>
            <a:r>
              <a:rPr dirty="0" sz="2850" spc="125" b="1">
                <a:latin typeface="Trebuchet MS"/>
                <a:cs typeface="Trebuchet MS"/>
              </a:rPr>
              <a:t>Inception </a:t>
            </a:r>
            <a:r>
              <a:rPr dirty="0" sz="2850" spc="55" b="1">
                <a:latin typeface="Trebuchet MS"/>
                <a:cs typeface="Trebuchet MS"/>
              </a:rPr>
              <a:t>v3 </a:t>
            </a:r>
            <a:r>
              <a:rPr dirty="0" sz="2850" spc="114" b="1">
                <a:latin typeface="Trebuchet MS"/>
                <a:cs typeface="Trebuchet MS"/>
              </a:rPr>
              <a:t>is its </a:t>
            </a:r>
            <a:r>
              <a:rPr dirty="0" sz="2850" spc="160" b="1">
                <a:latin typeface="Trebuchet MS"/>
                <a:cs typeface="Trebuchet MS"/>
              </a:rPr>
              <a:t>use </a:t>
            </a:r>
            <a:r>
              <a:rPr dirty="0" sz="2850" spc="114" b="1">
                <a:latin typeface="Trebuchet MS"/>
                <a:cs typeface="Trebuchet MS"/>
              </a:rPr>
              <a:t>of </a:t>
            </a:r>
            <a:r>
              <a:rPr dirty="0" sz="2850" spc="130" b="1">
                <a:latin typeface="Trebuchet MS"/>
                <a:cs typeface="Trebuchet MS"/>
              </a:rPr>
              <a:t>"inception </a:t>
            </a:r>
            <a:r>
              <a:rPr dirty="0" sz="2850" spc="145" b="1">
                <a:latin typeface="Trebuchet MS"/>
                <a:cs typeface="Trebuchet MS"/>
              </a:rPr>
              <a:t>modules," </a:t>
            </a:r>
            <a:r>
              <a:rPr dirty="0" sz="2850" spc="135" b="1">
                <a:latin typeface="Trebuchet MS"/>
                <a:cs typeface="Trebuchet MS"/>
              </a:rPr>
              <a:t>which </a:t>
            </a:r>
            <a:r>
              <a:rPr dirty="0" sz="2850" spc="125" b="1">
                <a:latin typeface="Trebuchet MS"/>
                <a:cs typeface="Trebuchet MS"/>
              </a:rPr>
              <a:t>are </a:t>
            </a:r>
            <a:r>
              <a:rPr dirty="0" sz="2850" spc="145" b="1">
                <a:latin typeface="Trebuchet MS"/>
                <a:cs typeface="Trebuchet MS"/>
              </a:rPr>
              <a:t>sets </a:t>
            </a:r>
            <a:r>
              <a:rPr dirty="0" sz="2850" spc="114" b="1">
                <a:latin typeface="Trebuchet MS"/>
                <a:cs typeface="Trebuchet MS"/>
              </a:rPr>
              <a:t>of </a:t>
            </a:r>
            <a:r>
              <a:rPr dirty="0" sz="2850" spc="130" b="1">
                <a:latin typeface="Trebuchet MS"/>
                <a:cs typeface="Trebuchet MS"/>
              </a:rPr>
              <a:t>convolutional </a:t>
            </a:r>
            <a:r>
              <a:rPr dirty="0" sz="2850" spc="120" b="1">
                <a:latin typeface="Trebuchet MS"/>
                <a:cs typeface="Trebuchet MS"/>
              </a:rPr>
              <a:t>layers </a:t>
            </a:r>
            <a:r>
              <a:rPr dirty="0" sz="2850" spc="125" b="1">
                <a:latin typeface="Trebuchet MS"/>
                <a:cs typeface="Trebuchet MS"/>
              </a:rPr>
              <a:t> </a:t>
            </a:r>
            <a:r>
              <a:rPr dirty="0" sz="2850" spc="145" b="1">
                <a:latin typeface="Trebuchet MS"/>
                <a:cs typeface="Trebuchet MS"/>
              </a:rPr>
              <a:t>with </a:t>
            </a:r>
            <a:r>
              <a:rPr dirty="0" sz="2850" spc="140" b="1">
                <a:latin typeface="Trebuchet MS"/>
                <a:cs typeface="Trebuchet MS"/>
              </a:rPr>
              <a:t>varying </a:t>
            </a:r>
            <a:r>
              <a:rPr dirty="0" sz="2850" spc="65" b="1">
                <a:latin typeface="Trebuchet MS"/>
                <a:cs typeface="Trebuchet MS"/>
              </a:rPr>
              <a:t>filter </a:t>
            </a:r>
            <a:r>
              <a:rPr dirty="0" sz="2850" spc="80" b="1">
                <a:latin typeface="Trebuchet MS"/>
                <a:cs typeface="Trebuchet MS"/>
              </a:rPr>
              <a:t>sizes </a:t>
            </a:r>
            <a:r>
              <a:rPr dirty="0" sz="2850" spc="165" b="1">
                <a:latin typeface="Trebuchet MS"/>
                <a:cs typeface="Trebuchet MS"/>
              </a:rPr>
              <a:t>that </a:t>
            </a:r>
            <a:r>
              <a:rPr dirty="0" sz="2850" spc="125" b="1">
                <a:latin typeface="Trebuchet MS"/>
                <a:cs typeface="Trebuchet MS"/>
              </a:rPr>
              <a:t>are </a:t>
            </a:r>
            <a:r>
              <a:rPr dirty="0" sz="2850" spc="135" b="1">
                <a:latin typeface="Trebuchet MS"/>
                <a:cs typeface="Trebuchet MS"/>
              </a:rPr>
              <a:t>concatenated </a:t>
            </a:r>
            <a:r>
              <a:rPr dirty="0" sz="2850" spc="125" b="1">
                <a:latin typeface="Trebuchet MS"/>
                <a:cs typeface="Trebuchet MS"/>
              </a:rPr>
              <a:t>together </a:t>
            </a:r>
            <a:r>
              <a:rPr dirty="0" sz="2850" spc="145" b="1">
                <a:latin typeface="Trebuchet MS"/>
                <a:cs typeface="Trebuchet MS"/>
              </a:rPr>
              <a:t>to </a:t>
            </a:r>
            <a:r>
              <a:rPr dirty="0" sz="2850" spc="125" b="1">
                <a:latin typeface="Trebuchet MS"/>
                <a:cs typeface="Trebuchet MS"/>
              </a:rPr>
              <a:t>capture </a:t>
            </a:r>
            <a:r>
              <a:rPr dirty="0" sz="2850" spc="130" b="1">
                <a:latin typeface="Trebuchet MS"/>
                <a:cs typeface="Trebuchet MS"/>
              </a:rPr>
              <a:t>features </a:t>
            </a:r>
            <a:r>
              <a:rPr dirty="0" sz="2850" spc="170" b="1">
                <a:latin typeface="Trebuchet MS"/>
                <a:cs typeface="Trebuchet MS"/>
              </a:rPr>
              <a:t>at </a:t>
            </a:r>
            <a:r>
              <a:rPr dirty="0" sz="2850" spc="95" b="1">
                <a:latin typeface="Trebuchet MS"/>
                <a:cs typeface="Trebuchet MS"/>
              </a:rPr>
              <a:t>different </a:t>
            </a:r>
            <a:r>
              <a:rPr dirty="0" sz="2850" spc="100" b="1">
                <a:latin typeface="Trebuchet MS"/>
                <a:cs typeface="Trebuchet MS"/>
              </a:rPr>
              <a:t> </a:t>
            </a:r>
            <a:r>
              <a:rPr dirty="0" sz="2850" spc="75" b="1">
                <a:latin typeface="Trebuchet MS"/>
                <a:cs typeface="Trebuchet MS"/>
              </a:rPr>
              <a:t>scales. </a:t>
            </a:r>
            <a:r>
              <a:rPr dirty="0" sz="2850" spc="90" b="1">
                <a:latin typeface="Trebuchet MS"/>
                <a:cs typeface="Trebuchet MS"/>
              </a:rPr>
              <a:t>This </a:t>
            </a:r>
            <a:r>
              <a:rPr dirty="0" sz="2850" spc="150" b="1">
                <a:latin typeface="Trebuchet MS"/>
                <a:cs typeface="Trebuchet MS"/>
              </a:rPr>
              <a:t>allows </a:t>
            </a:r>
            <a:r>
              <a:rPr dirty="0" sz="2850" spc="130" b="1">
                <a:latin typeface="Trebuchet MS"/>
                <a:cs typeface="Trebuchet MS"/>
              </a:rPr>
              <a:t>the </a:t>
            </a:r>
            <a:r>
              <a:rPr dirty="0" sz="2850" spc="165" b="1">
                <a:latin typeface="Trebuchet MS"/>
                <a:cs typeface="Trebuchet MS"/>
              </a:rPr>
              <a:t>model </a:t>
            </a:r>
            <a:r>
              <a:rPr dirty="0" sz="2850" spc="145" b="1">
                <a:latin typeface="Trebuchet MS"/>
                <a:cs typeface="Trebuchet MS"/>
              </a:rPr>
              <a:t>to </a:t>
            </a:r>
            <a:r>
              <a:rPr dirty="0" sz="2850" spc="125" b="1">
                <a:latin typeface="Trebuchet MS"/>
                <a:cs typeface="Trebuchet MS"/>
              </a:rPr>
              <a:t>learn </a:t>
            </a:r>
            <a:r>
              <a:rPr dirty="0" sz="2850" spc="175" b="1">
                <a:latin typeface="Trebuchet MS"/>
                <a:cs typeface="Trebuchet MS"/>
              </a:rPr>
              <a:t>more </a:t>
            </a:r>
            <a:r>
              <a:rPr dirty="0" sz="2850" spc="130" b="1">
                <a:latin typeface="Trebuchet MS"/>
                <a:cs typeface="Trebuchet MS"/>
              </a:rPr>
              <a:t>complex </a:t>
            </a:r>
            <a:r>
              <a:rPr dirty="0" sz="2850" spc="200" b="1">
                <a:latin typeface="Trebuchet MS"/>
                <a:cs typeface="Trebuchet MS"/>
              </a:rPr>
              <a:t>and </a:t>
            </a:r>
            <a:r>
              <a:rPr dirty="0" sz="2850" spc="105" b="1">
                <a:latin typeface="Trebuchet MS"/>
                <a:cs typeface="Trebuchet MS"/>
              </a:rPr>
              <a:t>diverse </a:t>
            </a:r>
            <a:r>
              <a:rPr dirty="0" sz="2850" spc="130" b="1">
                <a:latin typeface="Trebuchet MS"/>
                <a:cs typeface="Trebuchet MS"/>
              </a:rPr>
              <a:t>features </a:t>
            </a:r>
            <a:r>
              <a:rPr dirty="0" sz="2850" spc="160" b="1">
                <a:latin typeface="Trebuchet MS"/>
                <a:cs typeface="Trebuchet MS"/>
              </a:rPr>
              <a:t>compared </a:t>
            </a:r>
            <a:r>
              <a:rPr dirty="0" sz="2850" spc="145" b="1">
                <a:latin typeface="Trebuchet MS"/>
                <a:cs typeface="Trebuchet MS"/>
              </a:rPr>
              <a:t>to </a:t>
            </a:r>
            <a:r>
              <a:rPr dirty="0" sz="2850" spc="150" b="1">
                <a:latin typeface="Trebuchet MS"/>
                <a:cs typeface="Trebuchet MS"/>
              </a:rPr>
              <a:t> </a:t>
            </a:r>
            <a:r>
              <a:rPr dirty="0" sz="2850" spc="125" b="1">
                <a:latin typeface="Trebuchet MS"/>
                <a:cs typeface="Trebuchet MS"/>
              </a:rPr>
              <a:t>traditional</a:t>
            </a:r>
            <a:r>
              <a:rPr dirty="0" sz="2850" spc="-110" b="1">
                <a:latin typeface="Trebuchet MS"/>
                <a:cs typeface="Trebuchet MS"/>
              </a:rPr>
              <a:t> </a:t>
            </a:r>
            <a:r>
              <a:rPr dirty="0" sz="2850" spc="325" b="1">
                <a:latin typeface="Trebuchet MS"/>
                <a:cs typeface="Trebuchet MS"/>
              </a:rPr>
              <a:t>CNN</a:t>
            </a:r>
            <a:r>
              <a:rPr dirty="0" sz="2850" spc="-110" b="1">
                <a:latin typeface="Trebuchet MS"/>
                <a:cs typeface="Trebuchet MS"/>
              </a:rPr>
              <a:t> </a:t>
            </a:r>
            <a:r>
              <a:rPr dirty="0" sz="2850" spc="85" b="1">
                <a:latin typeface="Trebuchet MS"/>
                <a:cs typeface="Trebuchet MS"/>
              </a:rPr>
              <a:t>architectures.</a:t>
            </a:r>
            <a:endParaRPr sz="28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EDED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23765" y="0"/>
            <a:ext cx="6116715" cy="102869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78332" y="4104250"/>
            <a:ext cx="5173345" cy="10287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50" spc="530">
                <a:solidFill>
                  <a:srgbClr val="000000"/>
                </a:solidFill>
              </a:rPr>
              <a:t>WORKFLOW</a:t>
            </a:r>
            <a:endParaRPr sz="655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1650" y="612166"/>
            <a:ext cx="15320644" cy="135890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38900"/>
              </a:lnSpc>
              <a:spcBef>
                <a:spcPts val="90"/>
              </a:spcBef>
            </a:pPr>
            <a:r>
              <a:rPr dirty="0" sz="3150" spc="145">
                <a:solidFill>
                  <a:srgbClr val="000000"/>
                </a:solidFill>
              </a:rPr>
              <a:t>Result</a:t>
            </a:r>
            <a:r>
              <a:rPr dirty="0" sz="3150" spc="-125">
                <a:solidFill>
                  <a:srgbClr val="000000"/>
                </a:solidFill>
              </a:rPr>
              <a:t> </a:t>
            </a:r>
            <a:r>
              <a:rPr dirty="0" sz="3150" spc="-250">
                <a:solidFill>
                  <a:srgbClr val="000000"/>
                </a:solidFill>
              </a:rPr>
              <a:t>:</a:t>
            </a:r>
            <a:r>
              <a:rPr dirty="0" sz="3150" spc="-125">
                <a:solidFill>
                  <a:srgbClr val="000000"/>
                </a:solidFill>
              </a:rPr>
              <a:t> </a:t>
            </a:r>
            <a:r>
              <a:rPr dirty="0" sz="3150" spc="70">
                <a:solidFill>
                  <a:srgbClr val="000000"/>
                </a:solidFill>
              </a:rPr>
              <a:t>The</a:t>
            </a:r>
            <a:r>
              <a:rPr dirty="0" sz="3150" spc="-120">
                <a:solidFill>
                  <a:srgbClr val="000000"/>
                </a:solidFill>
              </a:rPr>
              <a:t> </a:t>
            </a:r>
            <a:r>
              <a:rPr dirty="0" sz="3150" spc="135">
                <a:solidFill>
                  <a:srgbClr val="000000"/>
                </a:solidFill>
              </a:rPr>
              <a:t>following</a:t>
            </a:r>
            <a:r>
              <a:rPr dirty="0" sz="3150" spc="-125">
                <a:solidFill>
                  <a:srgbClr val="000000"/>
                </a:solidFill>
              </a:rPr>
              <a:t> </a:t>
            </a:r>
            <a:r>
              <a:rPr dirty="0" sz="3150" spc="130">
                <a:solidFill>
                  <a:srgbClr val="000000"/>
                </a:solidFill>
              </a:rPr>
              <a:t>table</a:t>
            </a:r>
            <a:r>
              <a:rPr dirty="0" sz="3150" spc="-125">
                <a:solidFill>
                  <a:srgbClr val="000000"/>
                </a:solidFill>
              </a:rPr>
              <a:t> </a:t>
            </a:r>
            <a:r>
              <a:rPr dirty="0" sz="3150" spc="120">
                <a:solidFill>
                  <a:srgbClr val="000000"/>
                </a:solidFill>
              </a:rPr>
              <a:t>depicts</a:t>
            </a:r>
            <a:r>
              <a:rPr dirty="0" sz="3150" spc="-120">
                <a:solidFill>
                  <a:srgbClr val="000000"/>
                </a:solidFill>
              </a:rPr>
              <a:t> </a:t>
            </a:r>
            <a:r>
              <a:rPr dirty="0" sz="3150" spc="140">
                <a:solidFill>
                  <a:srgbClr val="000000"/>
                </a:solidFill>
              </a:rPr>
              <a:t>the</a:t>
            </a:r>
            <a:r>
              <a:rPr dirty="0" sz="3150" spc="-125">
                <a:solidFill>
                  <a:srgbClr val="000000"/>
                </a:solidFill>
              </a:rPr>
              <a:t> </a:t>
            </a:r>
            <a:r>
              <a:rPr dirty="0" sz="3150" spc="145">
                <a:solidFill>
                  <a:srgbClr val="000000"/>
                </a:solidFill>
              </a:rPr>
              <a:t>results</a:t>
            </a:r>
            <a:r>
              <a:rPr dirty="0" sz="3150" spc="-125">
                <a:solidFill>
                  <a:srgbClr val="000000"/>
                </a:solidFill>
              </a:rPr>
              <a:t> </a:t>
            </a:r>
            <a:r>
              <a:rPr dirty="0" sz="3150" spc="125">
                <a:solidFill>
                  <a:srgbClr val="000000"/>
                </a:solidFill>
              </a:rPr>
              <a:t>of</a:t>
            </a:r>
            <a:r>
              <a:rPr dirty="0" sz="3150" spc="-120">
                <a:solidFill>
                  <a:srgbClr val="000000"/>
                </a:solidFill>
              </a:rPr>
              <a:t> </a:t>
            </a:r>
            <a:r>
              <a:rPr dirty="0" sz="3150" spc="140">
                <a:solidFill>
                  <a:srgbClr val="000000"/>
                </a:solidFill>
              </a:rPr>
              <a:t>each</a:t>
            </a:r>
            <a:r>
              <a:rPr dirty="0" sz="3150" spc="-125">
                <a:solidFill>
                  <a:srgbClr val="000000"/>
                </a:solidFill>
              </a:rPr>
              <a:t> </a:t>
            </a:r>
            <a:r>
              <a:rPr dirty="0" sz="3150" spc="110">
                <a:solidFill>
                  <a:srgbClr val="000000"/>
                </a:solidFill>
              </a:rPr>
              <a:t>model,</a:t>
            </a:r>
            <a:r>
              <a:rPr dirty="0" sz="3150" spc="-120">
                <a:solidFill>
                  <a:srgbClr val="000000"/>
                </a:solidFill>
              </a:rPr>
              <a:t> </a:t>
            </a:r>
            <a:r>
              <a:rPr dirty="0" sz="3150" spc="160">
                <a:solidFill>
                  <a:srgbClr val="000000"/>
                </a:solidFill>
              </a:rPr>
              <a:t>with</a:t>
            </a:r>
            <a:r>
              <a:rPr dirty="0" sz="3150" spc="-125">
                <a:solidFill>
                  <a:srgbClr val="000000"/>
                </a:solidFill>
              </a:rPr>
              <a:t> </a:t>
            </a:r>
            <a:r>
              <a:rPr dirty="0" sz="3150" spc="105">
                <a:solidFill>
                  <a:srgbClr val="000000"/>
                </a:solidFill>
              </a:rPr>
              <a:t>different </a:t>
            </a:r>
            <a:r>
              <a:rPr dirty="0" sz="3150" spc="-935">
                <a:solidFill>
                  <a:srgbClr val="000000"/>
                </a:solidFill>
              </a:rPr>
              <a:t> </a:t>
            </a:r>
            <a:r>
              <a:rPr dirty="0" sz="3150" spc="90">
                <a:solidFill>
                  <a:srgbClr val="000000"/>
                </a:solidFill>
              </a:rPr>
              <a:t>optimizers,</a:t>
            </a:r>
            <a:r>
              <a:rPr dirty="0" sz="3150" spc="-130">
                <a:solidFill>
                  <a:srgbClr val="000000"/>
                </a:solidFill>
              </a:rPr>
              <a:t> </a:t>
            </a:r>
            <a:r>
              <a:rPr dirty="0" sz="3150" spc="150">
                <a:solidFill>
                  <a:srgbClr val="000000"/>
                </a:solidFill>
              </a:rPr>
              <a:t>epochs</a:t>
            </a:r>
            <a:r>
              <a:rPr dirty="0" sz="3150" spc="-125">
                <a:solidFill>
                  <a:srgbClr val="000000"/>
                </a:solidFill>
              </a:rPr>
              <a:t> </a:t>
            </a:r>
            <a:r>
              <a:rPr dirty="0" sz="3150" spc="220">
                <a:solidFill>
                  <a:srgbClr val="000000"/>
                </a:solidFill>
              </a:rPr>
              <a:t>and</a:t>
            </a:r>
            <a:r>
              <a:rPr dirty="0" sz="3150" spc="-125">
                <a:solidFill>
                  <a:srgbClr val="000000"/>
                </a:solidFill>
              </a:rPr>
              <a:t> </a:t>
            </a:r>
            <a:r>
              <a:rPr dirty="0" sz="3150" spc="160">
                <a:solidFill>
                  <a:srgbClr val="000000"/>
                </a:solidFill>
              </a:rPr>
              <a:t>batch</a:t>
            </a:r>
            <a:r>
              <a:rPr dirty="0" sz="3150" spc="-125">
                <a:solidFill>
                  <a:srgbClr val="000000"/>
                </a:solidFill>
              </a:rPr>
              <a:t> </a:t>
            </a:r>
            <a:r>
              <a:rPr dirty="0" sz="3150" spc="30">
                <a:solidFill>
                  <a:srgbClr val="000000"/>
                </a:solidFill>
              </a:rPr>
              <a:t>sizes.</a:t>
            </a:r>
            <a:endParaRPr sz="315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83049" y="2488125"/>
          <a:ext cx="14394180" cy="7165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7260"/>
                <a:gridCol w="2583815"/>
                <a:gridCol w="2169159"/>
                <a:gridCol w="2721609"/>
                <a:gridCol w="2792095"/>
                <a:gridCol w="1918970"/>
              </a:tblGrid>
              <a:tr h="541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2000" spc="175" b="1">
                          <a:latin typeface="Trebuchet MS"/>
                          <a:cs typeface="Trebuchet MS"/>
                        </a:rPr>
                        <a:t>Method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B="0" marT="1714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33083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2000" spc="100" b="1">
                          <a:latin typeface="Trebuchet MS"/>
                          <a:cs typeface="Trebuchet MS"/>
                        </a:rPr>
                        <a:t>Optimizer</a:t>
                      </a:r>
                      <a:r>
                        <a:rPr dirty="0" sz="2000" spc="-125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000" spc="140" b="1">
                          <a:latin typeface="Trebuchet MS"/>
                          <a:cs typeface="Trebuchet MS"/>
                        </a:rPr>
                        <a:t>used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B="0" marT="1714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5400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2000" spc="130" b="1">
                          <a:latin typeface="Trebuchet MS"/>
                          <a:cs typeface="Trebuchet MS"/>
                        </a:rPr>
                        <a:t>Batch</a:t>
                      </a:r>
                      <a:r>
                        <a:rPr dirty="0" sz="2000" spc="-125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000" spc="70" b="1">
                          <a:latin typeface="Trebuchet MS"/>
                          <a:cs typeface="Trebuchet MS"/>
                        </a:rPr>
                        <a:t>size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B="0" marT="1714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59182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2000" spc="100" b="1">
                          <a:latin typeface="Trebuchet MS"/>
                          <a:cs typeface="Trebuchet MS"/>
                        </a:rPr>
                        <a:t>No.</a:t>
                      </a:r>
                      <a:r>
                        <a:rPr dirty="0" sz="2000" spc="-110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000" spc="110" b="1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dirty="0" sz="2000" spc="-105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000" spc="100" b="1">
                          <a:latin typeface="Trebuchet MS"/>
                          <a:cs typeface="Trebuchet MS"/>
                        </a:rPr>
                        <a:t>Epochs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B="0" marT="1714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37719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2000" spc="100" b="1">
                          <a:latin typeface="Trebuchet MS"/>
                          <a:cs typeface="Trebuchet MS"/>
                        </a:rPr>
                        <a:t>Training</a:t>
                      </a:r>
                      <a:r>
                        <a:rPr dirty="0" sz="2000" spc="-120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000" spc="110" b="1">
                          <a:latin typeface="Trebuchet MS"/>
                          <a:cs typeface="Trebuchet MS"/>
                        </a:rPr>
                        <a:t>accuracy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B="0" marT="1714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2000" spc="90" b="1">
                          <a:latin typeface="Trebuchet MS"/>
                          <a:cs typeface="Trebuchet MS"/>
                        </a:rPr>
                        <a:t>Test</a:t>
                      </a:r>
                      <a:r>
                        <a:rPr dirty="0" sz="2000" spc="-145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000" spc="110" b="1">
                          <a:latin typeface="Trebuchet MS"/>
                          <a:cs typeface="Trebuchet MS"/>
                        </a:rPr>
                        <a:t>accuracy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B="0" marT="17145">
                    <a:solidFill>
                      <a:srgbClr val="000000"/>
                    </a:solidFill>
                  </a:tcPr>
                </a:tc>
              </a:tr>
              <a:tr h="871187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80"/>
                        </a:spcBef>
                      </a:pPr>
                      <a:r>
                        <a:rPr dirty="0" sz="2000" spc="114" b="1">
                          <a:latin typeface="Trebuchet MS"/>
                          <a:cs typeface="Trebuchet MS"/>
                        </a:rPr>
                        <a:t>ResNet50</a:t>
                      </a:r>
                      <a:r>
                        <a:rPr dirty="0" sz="2000" spc="-120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000" spc="135" b="1">
                          <a:latin typeface="Trebuchet MS"/>
                          <a:cs typeface="Trebuchet MS"/>
                        </a:rPr>
                        <a:t>RGB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B="0" marT="2133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330835">
                        <a:lnSpc>
                          <a:spcPct val="100000"/>
                        </a:lnSpc>
                        <a:spcBef>
                          <a:spcPts val="1680"/>
                        </a:spcBef>
                      </a:pPr>
                      <a:r>
                        <a:rPr dirty="0" sz="2000" spc="185" b="1">
                          <a:latin typeface="Trebuchet MS"/>
                          <a:cs typeface="Trebuchet MS"/>
                        </a:rPr>
                        <a:t>Adam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B="0" marT="2133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54000">
                        <a:lnSpc>
                          <a:spcPct val="100000"/>
                        </a:lnSpc>
                        <a:spcBef>
                          <a:spcPts val="1680"/>
                        </a:spcBef>
                      </a:pPr>
                      <a:r>
                        <a:rPr dirty="0" sz="2000" spc="-5" b="1">
                          <a:latin typeface="Trebuchet MS"/>
                          <a:cs typeface="Trebuchet MS"/>
                        </a:rPr>
                        <a:t>32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B="0" marT="2133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591820">
                        <a:lnSpc>
                          <a:spcPct val="100000"/>
                        </a:lnSpc>
                        <a:spcBef>
                          <a:spcPts val="1680"/>
                        </a:spcBef>
                      </a:pPr>
                      <a:r>
                        <a:rPr dirty="0" sz="2000" spc="-5" b="1">
                          <a:latin typeface="Trebuchet MS"/>
                          <a:cs typeface="Trebuchet MS"/>
                        </a:rPr>
                        <a:t>30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B="0" marT="2133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377190">
                        <a:lnSpc>
                          <a:spcPct val="100000"/>
                        </a:lnSpc>
                        <a:spcBef>
                          <a:spcPts val="1680"/>
                        </a:spcBef>
                      </a:pPr>
                      <a:r>
                        <a:rPr dirty="0" sz="2000" spc="-40" b="1">
                          <a:latin typeface="Trebuchet MS"/>
                          <a:cs typeface="Trebuchet MS"/>
                        </a:rPr>
                        <a:t>96.44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B="0" marT="2133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80"/>
                        </a:spcBef>
                      </a:pPr>
                      <a:r>
                        <a:rPr dirty="0" sz="2000" spc="-40" b="1">
                          <a:latin typeface="Trebuchet MS"/>
                          <a:cs typeface="Trebuchet MS"/>
                        </a:rPr>
                        <a:t>93.03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B="0" marT="213360">
                    <a:solidFill>
                      <a:srgbClr val="000000"/>
                    </a:solidFill>
                  </a:tcPr>
                </a:tc>
              </a:tr>
              <a:tr h="1520945">
                <a:tc>
                  <a:txBody>
                    <a:bodyPr/>
                    <a:lstStyle/>
                    <a:p>
                      <a:pPr marL="31750">
                        <a:lnSpc>
                          <a:spcPts val="2355"/>
                        </a:lnSpc>
                      </a:pPr>
                      <a:r>
                        <a:rPr dirty="0" sz="2000" spc="114" b="1">
                          <a:latin typeface="Trebuchet MS"/>
                          <a:cs typeface="Trebuchet MS"/>
                        </a:rPr>
                        <a:t>ResNet50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2000" spc="110" b="1">
                          <a:latin typeface="Trebuchet MS"/>
                          <a:cs typeface="Trebuchet MS"/>
                        </a:rPr>
                        <a:t>GrayScale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dirty="0" sz="2000" spc="110" b="1">
                          <a:latin typeface="Trebuchet MS"/>
                          <a:cs typeface="Trebuchet MS"/>
                        </a:rPr>
                        <a:t>Inception</a:t>
                      </a:r>
                      <a:r>
                        <a:rPr dirty="0" sz="2000" spc="-120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000" spc="65" b="1">
                          <a:latin typeface="Trebuchet MS"/>
                          <a:cs typeface="Trebuchet MS"/>
                        </a:rPr>
                        <a:t>V3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330835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dirty="0" sz="2000" spc="185" b="1">
                          <a:latin typeface="Trebuchet MS"/>
                          <a:cs typeface="Trebuchet MS"/>
                        </a:rPr>
                        <a:t>Adam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  <a:p>
                      <a:pPr marL="330835">
                        <a:lnSpc>
                          <a:spcPct val="100000"/>
                        </a:lnSpc>
                      </a:pPr>
                      <a:r>
                        <a:rPr dirty="0" sz="2000" spc="185" b="1">
                          <a:latin typeface="Trebuchet MS"/>
                          <a:cs typeface="Trebuchet MS"/>
                        </a:rPr>
                        <a:t>Adam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B="0" marT="1752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54000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dirty="0" sz="2000" spc="-5" b="1">
                          <a:latin typeface="Trebuchet MS"/>
                          <a:cs typeface="Trebuchet MS"/>
                        </a:rPr>
                        <a:t>32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  <a:p>
                      <a:pPr marL="254000">
                        <a:lnSpc>
                          <a:spcPct val="100000"/>
                        </a:lnSpc>
                      </a:pPr>
                      <a:r>
                        <a:rPr dirty="0" sz="2000" spc="-5" b="1">
                          <a:latin typeface="Trebuchet MS"/>
                          <a:cs typeface="Trebuchet MS"/>
                        </a:rPr>
                        <a:t>32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B="0" marT="1752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591820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dirty="0" sz="2000" spc="-5" b="1">
                          <a:latin typeface="Trebuchet MS"/>
                          <a:cs typeface="Trebuchet MS"/>
                        </a:rPr>
                        <a:t>30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  <a:p>
                      <a:pPr marL="591820">
                        <a:lnSpc>
                          <a:spcPct val="100000"/>
                        </a:lnSpc>
                      </a:pPr>
                      <a:r>
                        <a:rPr dirty="0" sz="2000" spc="-5" b="1">
                          <a:latin typeface="Trebuchet MS"/>
                          <a:cs typeface="Trebuchet MS"/>
                        </a:rPr>
                        <a:t>20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B="0" marT="1752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377190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dirty="0" sz="2000" spc="-40" b="1">
                          <a:latin typeface="Trebuchet MS"/>
                          <a:cs typeface="Trebuchet MS"/>
                        </a:rPr>
                        <a:t>97.24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  <a:p>
                      <a:pPr marL="377190">
                        <a:lnSpc>
                          <a:spcPct val="100000"/>
                        </a:lnSpc>
                      </a:pPr>
                      <a:r>
                        <a:rPr dirty="0" sz="2000" spc="-40" b="1">
                          <a:latin typeface="Trebuchet MS"/>
                          <a:cs typeface="Trebuchet MS"/>
                        </a:rPr>
                        <a:t>98.32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B="0" marT="1752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dirty="0" sz="2000" spc="-40" b="1">
                          <a:latin typeface="Trebuchet MS"/>
                          <a:cs typeface="Trebuchet MS"/>
                        </a:rPr>
                        <a:t>93.34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2000" spc="-40" b="1">
                          <a:latin typeface="Trebuchet MS"/>
                          <a:cs typeface="Trebuchet MS"/>
                        </a:rPr>
                        <a:t>90.69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B="0" marT="175260">
                    <a:solidFill>
                      <a:srgbClr val="000000"/>
                    </a:solidFill>
                  </a:tcPr>
                </a:tc>
              </a:tr>
              <a:tr h="737837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80"/>
                        </a:spcBef>
                      </a:pPr>
                      <a:r>
                        <a:rPr dirty="0" sz="2000" spc="45" b="1">
                          <a:latin typeface="Trebuchet MS"/>
                          <a:cs typeface="Trebuchet MS"/>
                        </a:rPr>
                        <a:t>VGG-19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B="0" marT="2133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330835">
                        <a:lnSpc>
                          <a:spcPct val="100000"/>
                        </a:lnSpc>
                        <a:spcBef>
                          <a:spcPts val="1680"/>
                        </a:spcBef>
                      </a:pPr>
                      <a:r>
                        <a:rPr dirty="0" sz="2000" spc="185" b="1">
                          <a:latin typeface="Trebuchet MS"/>
                          <a:cs typeface="Trebuchet MS"/>
                        </a:rPr>
                        <a:t>Adam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B="0" marT="2133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54000">
                        <a:lnSpc>
                          <a:spcPct val="100000"/>
                        </a:lnSpc>
                        <a:spcBef>
                          <a:spcPts val="1680"/>
                        </a:spcBef>
                      </a:pPr>
                      <a:r>
                        <a:rPr dirty="0" sz="2000" spc="-5" b="1">
                          <a:latin typeface="Trebuchet MS"/>
                          <a:cs typeface="Trebuchet MS"/>
                        </a:rPr>
                        <a:t>32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B="0" marT="2133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591820">
                        <a:lnSpc>
                          <a:spcPct val="100000"/>
                        </a:lnSpc>
                        <a:spcBef>
                          <a:spcPts val="1680"/>
                        </a:spcBef>
                      </a:pPr>
                      <a:r>
                        <a:rPr dirty="0" sz="2000" spc="-5" b="1">
                          <a:latin typeface="Trebuchet MS"/>
                          <a:cs typeface="Trebuchet MS"/>
                        </a:rPr>
                        <a:t>10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B="0" marT="2133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377190">
                        <a:lnSpc>
                          <a:spcPct val="100000"/>
                        </a:lnSpc>
                        <a:spcBef>
                          <a:spcPts val="1680"/>
                        </a:spcBef>
                      </a:pPr>
                      <a:r>
                        <a:rPr dirty="0" sz="2000" spc="-40" b="1">
                          <a:latin typeface="Trebuchet MS"/>
                          <a:cs typeface="Trebuchet MS"/>
                        </a:rPr>
                        <a:t>97.12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B="0" marT="2133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80"/>
                        </a:spcBef>
                      </a:pPr>
                      <a:r>
                        <a:rPr dirty="0" sz="2000" spc="-40" b="1">
                          <a:latin typeface="Trebuchet MS"/>
                          <a:cs typeface="Trebuchet MS"/>
                        </a:rPr>
                        <a:t>91.65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B="0" marT="213360">
                    <a:solidFill>
                      <a:srgbClr val="000000"/>
                    </a:solidFill>
                  </a:tcPr>
                </a:tc>
              </a:tr>
              <a:tr h="737838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80"/>
                        </a:spcBef>
                      </a:pPr>
                      <a:r>
                        <a:rPr dirty="0" sz="2000" spc="45" b="1">
                          <a:latin typeface="Trebuchet MS"/>
                          <a:cs typeface="Trebuchet MS"/>
                        </a:rPr>
                        <a:t>VGG-19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B="0" marT="2133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330835">
                        <a:lnSpc>
                          <a:spcPct val="100000"/>
                        </a:lnSpc>
                        <a:spcBef>
                          <a:spcPts val="1680"/>
                        </a:spcBef>
                      </a:pPr>
                      <a:r>
                        <a:rPr dirty="0" sz="2000" spc="185" b="1">
                          <a:latin typeface="Trebuchet MS"/>
                          <a:cs typeface="Trebuchet MS"/>
                        </a:rPr>
                        <a:t>Adam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B="0" marT="2133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54000">
                        <a:lnSpc>
                          <a:spcPct val="100000"/>
                        </a:lnSpc>
                        <a:spcBef>
                          <a:spcPts val="1680"/>
                        </a:spcBef>
                      </a:pPr>
                      <a:r>
                        <a:rPr dirty="0" sz="2000" spc="-5" b="1">
                          <a:latin typeface="Trebuchet MS"/>
                          <a:cs typeface="Trebuchet MS"/>
                        </a:rPr>
                        <a:t>32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B="0" marT="2133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591820">
                        <a:lnSpc>
                          <a:spcPct val="100000"/>
                        </a:lnSpc>
                        <a:spcBef>
                          <a:spcPts val="1680"/>
                        </a:spcBef>
                      </a:pPr>
                      <a:r>
                        <a:rPr dirty="0" sz="2000" spc="-5" b="1">
                          <a:latin typeface="Trebuchet MS"/>
                          <a:cs typeface="Trebuchet MS"/>
                        </a:rPr>
                        <a:t>15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B="0" marT="2133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377190">
                        <a:lnSpc>
                          <a:spcPct val="100000"/>
                        </a:lnSpc>
                        <a:spcBef>
                          <a:spcPts val="1680"/>
                        </a:spcBef>
                      </a:pPr>
                      <a:r>
                        <a:rPr dirty="0" sz="2000" spc="-40" b="1">
                          <a:latin typeface="Trebuchet MS"/>
                          <a:cs typeface="Trebuchet MS"/>
                        </a:rPr>
                        <a:t>97.98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B="0" marT="2133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80"/>
                        </a:spcBef>
                      </a:pPr>
                      <a:r>
                        <a:rPr dirty="0" sz="2000" spc="-40" b="1">
                          <a:latin typeface="Trebuchet MS"/>
                          <a:cs typeface="Trebuchet MS"/>
                        </a:rPr>
                        <a:t>91.14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B="0" marT="213360">
                    <a:solidFill>
                      <a:srgbClr val="000000"/>
                    </a:solidFill>
                  </a:tcPr>
                </a:tc>
              </a:tr>
              <a:tr h="737837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80"/>
                        </a:spcBef>
                      </a:pPr>
                      <a:r>
                        <a:rPr dirty="0" sz="2000" spc="45" b="1">
                          <a:latin typeface="Trebuchet MS"/>
                          <a:cs typeface="Trebuchet MS"/>
                        </a:rPr>
                        <a:t>VGG-19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B="0" marT="2133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330835">
                        <a:lnSpc>
                          <a:spcPct val="100000"/>
                        </a:lnSpc>
                        <a:spcBef>
                          <a:spcPts val="1680"/>
                        </a:spcBef>
                      </a:pPr>
                      <a:r>
                        <a:rPr dirty="0" sz="2000" spc="185" b="1">
                          <a:latin typeface="Trebuchet MS"/>
                          <a:cs typeface="Trebuchet MS"/>
                        </a:rPr>
                        <a:t>Adam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B="0" marT="2133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54000">
                        <a:lnSpc>
                          <a:spcPct val="100000"/>
                        </a:lnSpc>
                        <a:spcBef>
                          <a:spcPts val="1680"/>
                        </a:spcBef>
                      </a:pPr>
                      <a:r>
                        <a:rPr dirty="0" sz="2000" spc="-5" b="1">
                          <a:latin typeface="Trebuchet MS"/>
                          <a:cs typeface="Trebuchet MS"/>
                        </a:rPr>
                        <a:t>64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B="0" marT="2133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591820">
                        <a:lnSpc>
                          <a:spcPct val="100000"/>
                        </a:lnSpc>
                        <a:spcBef>
                          <a:spcPts val="1680"/>
                        </a:spcBef>
                      </a:pPr>
                      <a:r>
                        <a:rPr dirty="0" sz="2000" spc="-5" b="1">
                          <a:latin typeface="Trebuchet MS"/>
                          <a:cs typeface="Trebuchet MS"/>
                        </a:rPr>
                        <a:t>20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B="0" marT="2133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377190">
                        <a:lnSpc>
                          <a:spcPct val="100000"/>
                        </a:lnSpc>
                        <a:spcBef>
                          <a:spcPts val="1680"/>
                        </a:spcBef>
                      </a:pPr>
                      <a:r>
                        <a:rPr dirty="0" sz="2000" spc="-40" b="1">
                          <a:latin typeface="Trebuchet MS"/>
                          <a:cs typeface="Trebuchet MS"/>
                        </a:rPr>
                        <a:t>97.79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B="0" marT="2133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80"/>
                        </a:spcBef>
                      </a:pPr>
                      <a:r>
                        <a:rPr dirty="0" sz="2000" spc="-40" b="1">
                          <a:latin typeface="Trebuchet MS"/>
                          <a:cs typeface="Trebuchet MS"/>
                        </a:rPr>
                        <a:t>92.17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B="0" marT="213360">
                    <a:solidFill>
                      <a:srgbClr val="000000"/>
                    </a:solidFill>
                  </a:tcPr>
                </a:tc>
              </a:tr>
              <a:tr h="73783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80"/>
                        </a:spcBef>
                      </a:pPr>
                      <a:r>
                        <a:rPr dirty="0" sz="2000" spc="45" b="1">
                          <a:latin typeface="Trebuchet MS"/>
                          <a:cs typeface="Trebuchet MS"/>
                        </a:rPr>
                        <a:t>VGG-19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B="0" marT="2133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330835">
                        <a:lnSpc>
                          <a:spcPct val="100000"/>
                        </a:lnSpc>
                        <a:spcBef>
                          <a:spcPts val="1680"/>
                        </a:spcBef>
                      </a:pPr>
                      <a:r>
                        <a:rPr dirty="0" sz="2000" spc="160" b="1">
                          <a:latin typeface="Trebuchet MS"/>
                          <a:cs typeface="Trebuchet MS"/>
                        </a:rPr>
                        <a:t>RMSprop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B="0" marT="2133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54000">
                        <a:lnSpc>
                          <a:spcPct val="100000"/>
                        </a:lnSpc>
                        <a:spcBef>
                          <a:spcPts val="1680"/>
                        </a:spcBef>
                      </a:pPr>
                      <a:r>
                        <a:rPr dirty="0" sz="2000" spc="-5" b="1">
                          <a:latin typeface="Trebuchet MS"/>
                          <a:cs typeface="Trebuchet MS"/>
                        </a:rPr>
                        <a:t>32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B="0" marT="2133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591820">
                        <a:lnSpc>
                          <a:spcPct val="100000"/>
                        </a:lnSpc>
                        <a:spcBef>
                          <a:spcPts val="1680"/>
                        </a:spcBef>
                      </a:pPr>
                      <a:r>
                        <a:rPr dirty="0" sz="2000" spc="-5" b="1">
                          <a:latin typeface="Trebuchet MS"/>
                          <a:cs typeface="Trebuchet MS"/>
                        </a:rPr>
                        <a:t>10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B="0" marT="2133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377190">
                        <a:lnSpc>
                          <a:spcPct val="100000"/>
                        </a:lnSpc>
                        <a:spcBef>
                          <a:spcPts val="1680"/>
                        </a:spcBef>
                      </a:pPr>
                      <a:r>
                        <a:rPr dirty="0" sz="2000" spc="-40" b="1">
                          <a:latin typeface="Trebuchet MS"/>
                          <a:cs typeface="Trebuchet MS"/>
                        </a:rPr>
                        <a:t>95.91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B="0" marT="2133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80"/>
                        </a:spcBef>
                      </a:pPr>
                      <a:r>
                        <a:rPr dirty="0" sz="2000" spc="-40" b="1">
                          <a:latin typeface="Trebuchet MS"/>
                          <a:cs typeface="Trebuchet MS"/>
                        </a:rPr>
                        <a:t>91.71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B="0" marT="213360">
                    <a:solidFill>
                      <a:srgbClr val="000000"/>
                    </a:solidFill>
                  </a:tcPr>
                </a:tc>
              </a:tr>
              <a:tr h="737838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80"/>
                        </a:spcBef>
                      </a:pPr>
                      <a:r>
                        <a:rPr dirty="0" sz="2000" spc="45" b="1">
                          <a:latin typeface="Trebuchet MS"/>
                          <a:cs typeface="Trebuchet MS"/>
                        </a:rPr>
                        <a:t>VGG-19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B="0" marT="2133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330835">
                        <a:lnSpc>
                          <a:spcPct val="100000"/>
                        </a:lnSpc>
                        <a:spcBef>
                          <a:spcPts val="1680"/>
                        </a:spcBef>
                      </a:pPr>
                      <a:r>
                        <a:rPr dirty="0" sz="2000" spc="160" b="1">
                          <a:latin typeface="Trebuchet MS"/>
                          <a:cs typeface="Trebuchet MS"/>
                        </a:rPr>
                        <a:t>RMSprop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B="0" marT="2133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54000">
                        <a:lnSpc>
                          <a:spcPct val="100000"/>
                        </a:lnSpc>
                        <a:spcBef>
                          <a:spcPts val="1680"/>
                        </a:spcBef>
                      </a:pPr>
                      <a:r>
                        <a:rPr dirty="0" sz="2000" spc="-5" b="1">
                          <a:latin typeface="Trebuchet MS"/>
                          <a:cs typeface="Trebuchet MS"/>
                        </a:rPr>
                        <a:t>64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B="0" marT="2133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591820">
                        <a:lnSpc>
                          <a:spcPct val="100000"/>
                        </a:lnSpc>
                        <a:spcBef>
                          <a:spcPts val="1680"/>
                        </a:spcBef>
                      </a:pPr>
                      <a:r>
                        <a:rPr dirty="0" sz="2000" spc="-5" b="1">
                          <a:latin typeface="Trebuchet MS"/>
                          <a:cs typeface="Trebuchet MS"/>
                        </a:rPr>
                        <a:t>12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B="0" marT="2133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377190">
                        <a:lnSpc>
                          <a:spcPct val="100000"/>
                        </a:lnSpc>
                        <a:spcBef>
                          <a:spcPts val="1680"/>
                        </a:spcBef>
                      </a:pPr>
                      <a:r>
                        <a:rPr dirty="0" sz="2000" spc="-40" b="1">
                          <a:latin typeface="Trebuchet MS"/>
                          <a:cs typeface="Trebuchet MS"/>
                        </a:rPr>
                        <a:t>92.13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B="0" marT="2133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80"/>
                        </a:spcBef>
                      </a:pPr>
                      <a:r>
                        <a:rPr dirty="0" sz="2000" spc="-40" b="1">
                          <a:latin typeface="Trebuchet MS"/>
                          <a:cs typeface="Trebuchet MS"/>
                        </a:rPr>
                        <a:t>87.79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B="0" marT="213360">
                    <a:solidFill>
                      <a:srgbClr val="000000"/>
                    </a:solidFill>
                  </a:tcPr>
                </a:tc>
              </a:tr>
              <a:tr h="541827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80"/>
                        </a:spcBef>
                      </a:pPr>
                      <a:r>
                        <a:rPr dirty="0" sz="2000" spc="240" b="1">
                          <a:latin typeface="Trebuchet MS"/>
                          <a:cs typeface="Trebuchet MS"/>
                        </a:rPr>
                        <a:t>CNN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B="0" marT="2133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330835">
                        <a:lnSpc>
                          <a:spcPct val="100000"/>
                        </a:lnSpc>
                        <a:spcBef>
                          <a:spcPts val="1680"/>
                        </a:spcBef>
                      </a:pPr>
                      <a:r>
                        <a:rPr dirty="0" sz="2000" spc="185" b="1">
                          <a:latin typeface="Trebuchet MS"/>
                          <a:cs typeface="Trebuchet MS"/>
                        </a:rPr>
                        <a:t>Adam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B="0" marT="2133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54000">
                        <a:lnSpc>
                          <a:spcPct val="100000"/>
                        </a:lnSpc>
                        <a:spcBef>
                          <a:spcPts val="1680"/>
                        </a:spcBef>
                      </a:pPr>
                      <a:r>
                        <a:rPr dirty="0" sz="2000" spc="-5" b="1">
                          <a:latin typeface="Trebuchet MS"/>
                          <a:cs typeface="Trebuchet MS"/>
                        </a:rPr>
                        <a:t>32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B="0" marT="2133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591820">
                        <a:lnSpc>
                          <a:spcPct val="100000"/>
                        </a:lnSpc>
                        <a:spcBef>
                          <a:spcPts val="1680"/>
                        </a:spcBef>
                      </a:pPr>
                      <a:r>
                        <a:rPr dirty="0" sz="2000" spc="-5" b="1">
                          <a:latin typeface="Trebuchet MS"/>
                          <a:cs typeface="Trebuchet MS"/>
                        </a:rPr>
                        <a:t>30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B="0" marT="2133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377190">
                        <a:lnSpc>
                          <a:spcPct val="100000"/>
                        </a:lnSpc>
                        <a:spcBef>
                          <a:spcPts val="1680"/>
                        </a:spcBef>
                      </a:pPr>
                      <a:r>
                        <a:rPr dirty="0" sz="2000" spc="-40" b="1">
                          <a:latin typeface="Trebuchet MS"/>
                          <a:cs typeface="Trebuchet MS"/>
                        </a:rPr>
                        <a:t>94.04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B="0" marT="21336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80"/>
                        </a:spcBef>
                      </a:pPr>
                      <a:r>
                        <a:rPr dirty="0" sz="2000" spc="-40" b="1">
                          <a:latin typeface="Trebuchet MS"/>
                          <a:cs typeface="Trebuchet MS"/>
                        </a:rPr>
                        <a:t>87.74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B="0" marT="213360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829074" y="2292819"/>
            <a:ext cx="15060294" cy="7576184"/>
            <a:chOff x="829074" y="2292819"/>
            <a:chExt cx="15060294" cy="7576184"/>
          </a:xfrm>
        </p:grpSpPr>
        <p:sp>
          <p:nvSpPr>
            <p:cNvPr id="5" name="object 5"/>
            <p:cNvSpPr/>
            <p:nvPr/>
          </p:nvSpPr>
          <p:spPr>
            <a:xfrm>
              <a:off x="838593" y="2311881"/>
              <a:ext cx="15041244" cy="7538084"/>
            </a:xfrm>
            <a:custGeom>
              <a:avLst/>
              <a:gdLst/>
              <a:ahLst/>
              <a:cxnLst/>
              <a:rect l="l" t="t" r="r" b="b"/>
              <a:pathLst>
                <a:path w="15041244" h="7538084">
                  <a:moveTo>
                    <a:pt x="15041169" y="0"/>
                  </a:moveTo>
                  <a:lnTo>
                    <a:pt x="15041169" y="0"/>
                  </a:lnTo>
                  <a:lnTo>
                    <a:pt x="0" y="0"/>
                  </a:lnTo>
                  <a:lnTo>
                    <a:pt x="0" y="7537945"/>
                  </a:lnTo>
                  <a:lnTo>
                    <a:pt x="15041169" y="7537945"/>
                  </a:lnTo>
                  <a:lnTo>
                    <a:pt x="1504116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29074" y="2302344"/>
              <a:ext cx="15060294" cy="7557134"/>
            </a:xfrm>
            <a:custGeom>
              <a:avLst/>
              <a:gdLst/>
              <a:ahLst/>
              <a:cxnLst/>
              <a:rect l="l" t="t" r="r" b="b"/>
              <a:pathLst>
                <a:path w="15060294" h="7557134">
                  <a:moveTo>
                    <a:pt x="9524" y="9524"/>
                  </a:moveTo>
                  <a:lnTo>
                    <a:pt x="9524" y="7547473"/>
                  </a:lnTo>
                </a:path>
                <a:path w="15060294" h="7557134">
                  <a:moveTo>
                    <a:pt x="2516387" y="9524"/>
                  </a:moveTo>
                  <a:lnTo>
                    <a:pt x="2516387" y="7547473"/>
                  </a:lnTo>
                </a:path>
                <a:path w="15060294" h="7557134">
                  <a:moveTo>
                    <a:pt x="5023249" y="9524"/>
                  </a:moveTo>
                  <a:lnTo>
                    <a:pt x="5023249" y="7547473"/>
                  </a:lnTo>
                </a:path>
                <a:path w="15060294" h="7557134">
                  <a:moveTo>
                    <a:pt x="7530111" y="9524"/>
                  </a:moveTo>
                  <a:lnTo>
                    <a:pt x="7530111" y="7547473"/>
                  </a:lnTo>
                </a:path>
                <a:path w="15060294" h="7557134">
                  <a:moveTo>
                    <a:pt x="10036973" y="9524"/>
                  </a:moveTo>
                  <a:lnTo>
                    <a:pt x="10036973" y="7547473"/>
                  </a:lnTo>
                </a:path>
                <a:path w="15060294" h="7557134">
                  <a:moveTo>
                    <a:pt x="12543835" y="9524"/>
                  </a:moveTo>
                  <a:lnTo>
                    <a:pt x="12543835" y="7547473"/>
                  </a:lnTo>
                </a:path>
                <a:path w="15060294" h="7557134">
                  <a:moveTo>
                    <a:pt x="15050698" y="9524"/>
                  </a:moveTo>
                  <a:lnTo>
                    <a:pt x="15050698" y="7547473"/>
                  </a:lnTo>
                </a:path>
                <a:path w="15060294" h="7557134">
                  <a:moveTo>
                    <a:pt x="0" y="0"/>
                  </a:moveTo>
                  <a:lnTo>
                    <a:pt x="15060223" y="0"/>
                  </a:lnTo>
                </a:path>
                <a:path w="15060294" h="7557134">
                  <a:moveTo>
                    <a:pt x="0" y="737837"/>
                  </a:moveTo>
                  <a:lnTo>
                    <a:pt x="15060223" y="737837"/>
                  </a:lnTo>
                </a:path>
                <a:path w="15060294" h="7557134">
                  <a:moveTo>
                    <a:pt x="0" y="1475675"/>
                  </a:moveTo>
                  <a:lnTo>
                    <a:pt x="15060223" y="1475675"/>
                  </a:lnTo>
                </a:path>
                <a:path w="15060294" h="7557134">
                  <a:moveTo>
                    <a:pt x="0" y="2392133"/>
                  </a:moveTo>
                  <a:lnTo>
                    <a:pt x="15060223" y="2392133"/>
                  </a:lnTo>
                </a:path>
                <a:path w="15060294" h="7557134">
                  <a:moveTo>
                    <a:pt x="0" y="3129971"/>
                  </a:moveTo>
                  <a:lnTo>
                    <a:pt x="15060223" y="3129971"/>
                  </a:lnTo>
                </a:path>
                <a:path w="15060294" h="7557134">
                  <a:moveTo>
                    <a:pt x="0" y="3867809"/>
                  </a:moveTo>
                  <a:lnTo>
                    <a:pt x="15060223" y="3867809"/>
                  </a:lnTo>
                </a:path>
                <a:path w="15060294" h="7557134">
                  <a:moveTo>
                    <a:pt x="0" y="4605647"/>
                  </a:moveTo>
                  <a:lnTo>
                    <a:pt x="15060223" y="4605647"/>
                  </a:lnTo>
                </a:path>
                <a:path w="15060294" h="7557134">
                  <a:moveTo>
                    <a:pt x="0" y="5343485"/>
                  </a:moveTo>
                  <a:lnTo>
                    <a:pt x="15060223" y="5343485"/>
                  </a:lnTo>
                </a:path>
                <a:path w="15060294" h="7557134">
                  <a:moveTo>
                    <a:pt x="0" y="6081323"/>
                  </a:moveTo>
                  <a:lnTo>
                    <a:pt x="15060223" y="6081323"/>
                  </a:lnTo>
                </a:path>
                <a:path w="15060294" h="7557134">
                  <a:moveTo>
                    <a:pt x="0" y="6819160"/>
                  </a:moveTo>
                  <a:lnTo>
                    <a:pt x="15060223" y="6819160"/>
                  </a:lnTo>
                </a:path>
                <a:path w="15060294" h="7557134">
                  <a:moveTo>
                    <a:pt x="0" y="7556998"/>
                  </a:moveTo>
                  <a:lnTo>
                    <a:pt x="15060223" y="7556998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3024" y="1633840"/>
            <a:ext cx="133349" cy="1333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3024" y="4729465"/>
            <a:ext cx="133349" cy="1333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3024" y="8444215"/>
            <a:ext cx="133349" cy="1333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58937" y="1277669"/>
            <a:ext cx="16062325" cy="86931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37700"/>
              </a:lnSpc>
              <a:spcBef>
                <a:spcPts val="95"/>
              </a:spcBef>
            </a:pPr>
            <a:r>
              <a:rPr dirty="0" sz="2950" spc="60" b="1">
                <a:latin typeface="Trebuchet MS"/>
                <a:cs typeface="Trebuchet MS"/>
              </a:rPr>
              <a:t>The</a:t>
            </a:r>
            <a:r>
              <a:rPr dirty="0" sz="2950" spc="-114" b="1">
                <a:latin typeface="Trebuchet MS"/>
                <a:cs typeface="Trebuchet MS"/>
              </a:rPr>
              <a:t> </a:t>
            </a:r>
            <a:r>
              <a:rPr dirty="0" sz="2950" spc="90" b="1">
                <a:latin typeface="Trebuchet MS"/>
                <a:cs typeface="Trebuchet MS"/>
              </a:rPr>
              <a:t>Resnet50</a:t>
            </a:r>
            <a:r>
              <a:rPr dirty="0" sz="2950" spc="-114" b="1">
                <a:latin typeface="Trebuchet MS"/>
                <a:cs typeface="Trebuchet MS"/>
              </a:rPr>
              <a:t> </a:t>
            </a:r>
            <a:r>
              <a:rPr dirty="0" sz="2950" spc="160" b="1">
                <a:latin typeface="Trebuchet MS"/>
                <a:cs typeface="Trebuchet MS"/>
              </a:rPr>
              <a:t>model</a:t>
            </a:r>
            <a:r>
              <a:rPr dirty="0" sz="2950" spc="-114" b="1">
                <a:latin typeface="Trebuchet MS"/>
                <a:cs typeface="Trebuchet MS"/>
              </a:rPr>
              <a:t> </a:t>
            </a:r>
            <a:r>
              <a:rPr dirty="0" sz="2950" spc="110" b="1">
                <a:latin typeface="Trebuchet MS"/>
                <a:cs typeface="Trebuchet MS"/>
              </a:rPr>
              <a:t>achieved</a:t>
            </a:r>
            <a:r>
              <a:rPr dirty="0" sz="2950" spc="-114" b="1">
                <a:latin typeface="Trebuchet MS"/>
                <a:cs typeface="Trebuchet MS"/>
              </a:rPr>
              <a:t> </a:t>
            </a:r>
            <a:r>
              <a:rPr dirty="0" sz="2950" spc="125" b="1">
                <a:latin typeface="Trebuchet MS"/>
                <a:cs typeface="Trebuchet MS"/>
              </a:rPr>
              <a:t>the</a:t>
            </a:r>
            <a:r>
              <a:rPr dirty="0" sz="2950" spc="-114" b="1">
                <a:latin typeface="Trebuchet MS"/>
                <a:cs typeface="Trebuchet MS"/>
              </a:rPr>
              <a:t> </a:t>
            </a:r>
            <a:r>
              <a:rPr dirty="0" sz="2950" spc="140" b="1">
                <a:latin typeface="Trebuchet MS"/>
                <a:cs typeface="Trebuchet MS"/>
              </a:rPr>
              <a:t>highest</a:t>
            </a:r>
            <a:r>
              <a:rPr dirty="0" sz="2950" spc="-110" b="1">
                <a:latin typeface="Trebuchet MS"/>
                <a:cs typeface="Trebuchet MS"/>
              </a:rPr>
              <a:t> </a:t>
            </a:r>
            <a:r>
              <a:rPr dirty="0" sz="2950" spc="135" b="1">
                <a:latin typeface="Trebuchet MS"/>
                <a:cs typeface="Trebuchet MS"/>
              </a:rPr>
              <a:t>training</a:t>
            </a:r>
            <a:r>
              <a:rPr dirty="0" sz="2950" spc="-114" b="1">
                <a:latin typeface="Trebuchet MS"/>
                <a:cs typeface="Trebuchet MS"/>
              </a:rPr>
              <a:t> </a:t>
            </a:r>
            <a:r>
              <a:rPr dirty="0" sz="2950" spc="110" b="1">
                <a:latin typeface="Trebuchet MS"/>
                <a:cs typeface="Trebuchet MS"/>
              </a:rPr>
              <a:t>accuracy</a:t>
            </a:r>
            <a:r>
              <a:rPr dirty="0" sz="2950" spc="-114" b="1">
                <a:latin typeface="Trebuchet MS"/>
                <a:cs typeface="Trebuchet MS"/>
              </a:rPr>
              <a:t> </a:t>
            </a:r>
            <a:r>
              <a:rPr dirty="0" sz="2950" spc="114" b="1">
                <a:latin typeface="Trebuchet MS"/>
                <a:cs typeface="Trebuchet MS"/>
              </a:rPr>
              <a:t>of</a:t>
            </a:r>
            <a:r>
              <a:rPr dirty="0" sz="2950" spc="-114" b="1">
                <a:latin typeface="Trebuchet MS"/>
                <a:cs typeface="Trebuchet MS"/>
              </a:rPr>
              <a:t> </a:t>
            </a:r>
            <a:r>
              <a:rPr dirty="0" sz="2950" spc="45" b="1">
                <a:latin typeface="Trebuchet MS"/>
                <a:cs typeface="Trebuchet MS"/>
              </a:rPr>
              <a:t>97.24%</a:t>
            </a:r>
            <a:r>
              <a:rPr dirty="0" sz="2950" spc="-114" b="1">
                <a:latin typeface="Trebuchet MS"/>
                <a:cs typeface="Trebuchet MS"/>
              </a:rPr>
              <a:t> </a:t>
            </a:r>
            <a:r>
              <a:rPr dirty="0" sz="2950" spc="235" b="1">
                <a:latin typeface="Trebuchet MS"/>
                <a:cs typeface="Trebuchet MS"/>
              </a:rPr>
              <a:t>among</a:t>
            </a:r>
            <a:r>
              <a:rPr dirty="0" sz="2950" spc="-114" b="1">
                <a:latin typeface="Trebuchet MS"/>
                <a:cs typeface="Trebuchet MS"/>
              </a:rPr>
              <a:t> </a:t>
            </a:r>
            <a:r>
              <a:rPr dirty="0" sz="2950" spc="95" b="1">
                <a:latin typeface="Trebuchet MS"/>
                <a:cs typeface="Trebuchet MS"/>
              </a:rPr>
              <a:t>all</a:t>
            </a:r>
            <a:r>
              <a:rPr dirty="0" sz="2950" spc="-110" b="1">
                <a:latin typeface="Trebuchet MS"/>
                <a:cs typeface="Trebuchet MS"/>
              </a:rPr>
              <a:t> </a:t>
            </a:r>
            <a:r>
              <a:rPr dirty="0" sz="2950" spc="125" b="1">
                <a:latin typeface="Trebuchet MS"/>
                <a:cs typeface="Trebuchet MS"/>
              </a:rPr>
              <a:t>the </a:t>
            </a:r>
            <a:r>
              <a:rPr dirty="0" sz="2950" spc="130" b="1">
                <a:latin typeface="Trebuchet MS"/>
                <a:cs typeface="Trebuchet MS"/>
              </a:rPr>
              <a:t> </a:t>
            </a:r>
            <a:r>
              <a:rPr dirty="0" sz="2950" spc="110" b="1">
                <a:latin typeface="Trebuchet MS"/>
                <a:cs typeface="Trebuchet MS"/>
              </a:rPr>
              <a:t>models,</a:t>
            </a:r>
            <a:r>
              <a:rPr dirty="0" sz="2950" spc="-120" b="1">
                <a:latin typeface="Trebuchet MS"/>
                <a:cs typeface="Trebuchet MS"/>
              </a:rPr>
              <a:t> </a:t>
            </a:r>
            <a:r>
              <a:rPr dirty="0" sz="2950" spc="165" b="1">
                <a:latin typeface="Trebuchet MS"/>
                <a:cs typeface="Trebuchet MS"/>
              </a:rPr>
              <a:t>but</a:t>
            </a:r>
            <a:r>
              <a:rPr dirty="0" sz="2950" spc="-114" b="1">
                <a:latin typeface="Trebuchet MS"/>
                <a:cs typeface="Trebuchet MS"/>
              </a:rPr>
              <a:t> </a:t>
            </a:r>
            <a:r>
              <a:rPr dirty="0" sz="2950" spc="114" b="1">
                <a:latin typeface="Trebuchet MS"/>
                <a:cs typeface="Trebuchet MS"/>
              </a:rPr>
              <a:t>its</a:t>
            </a:r>
            <a:r>
              <a:rPr dirty="0" sz="2950" spc="-114" b="1">
                <a:latin typeface="Trebuchet MS"/>
                <a:cs typeface="Trebuchet MS"/>
              </a:rPr>
              <a:t> </a:t>
            </a:r>
            <a:r>
              <a:rPr dirty="0" sz="2950" spc="125" b="1">
                <a:latin typeface="Trebuchet MS"/>
                <a:cs typeface="Trebuchet MS"/>
              </a:rPr>
              <a:t>test</a:t>
            </a:r>
            <a:r>
              <a:rPr dirty="0" sz="2950" spc="-114" b="1">
                <a:latin typeface="Trebuchet MS"/>
                <a:cs typeface="Trebuchet MS"/>
              </a:rPr>
              <a:t> </a:t>
            </a:r>
            <a:r>
              <a:rPr dirty="0" sz="2950" spc="110" b="1">
                <a:latin typeface="Trebuchet MS"/>
                <a:cs typeface="Trebuchet MS"/>
              </a:rPr>
              <a:t>accuracy</a:t>
            </a:r>
            <a:r>
              <a:rPr dirty="0" sz="2950" spc="-114" b="1">
                <a:latin typeface="Trebuchet MS"/>
                <a:cs typeface="Trebuchet MS"/>
              </a:rPr>
              <a:t> </a:t>
            </a:r>
            <a:r>
              <a:rPr dirty="0" sz="2950" spc="220" b="1">
                <a:latin typeface="Trebuchet MS"/>
                <a:cs typeface="Trebuchet MS"/>
              </a:rPr>
              <a:t>was</a:t>
            </a:r>
            <a:r>
              <a:rPr dirty="0" sz="2950" spc="-114" b="1">
                <a:latin typeface="Trebuchet MS"/>
                <a:cs typeface="Trebuchet MS"/>
              </a:rPr>
              <a:t> </a:t>
            </a:r>
            <a:r>
              <a:rPr dirty="0" sz="2950" spc="114" b="1">
                <a:latin typeface="Trebuchet MS"/>
                <a:cs typeface="Trebuchet MS"/>
              </a:rPr>
              <a:t>slightly</a:t>
            </a:r>
            <a:r>
              <a:rPr dirty="0" sz="2950" spc="-114" b="1">
                <a:latin typeface="Trebuchet MS"/>
                <a:cs typeface="Trebuchet MS"/>
              </a:rPr>
              <a:t> </a:t>
            </a:r>
            <a:r>
              <a:rPr dirty="0" sz="2950" spc="114" b="1">
                <a:latin typeface="Trebuchet MS"/>
                <a:cs typeface="Trebuchet MS"/>
              </a:rPr>
              <a:t>lower</a:t>
            </a:r>
            <a:r>
              <a:rPr dirty="0" sz="2950" spc="-120" b="1">
                <a:latin typeface="Trebuchet MS"/>
                <a:cs typeface="Trebuchet MS"/>
              </a:rPr>
              <a:t> </a:t>
            </a:r>
            <a:r>
              <a:rPr dirty="0" sz="2950" spc="170" b="1">
                <a:latin typeface="Trebuchet MS"/>
                <a:cs typeface="Trebuchet MS"/>
              </a:rPr>
              <a:t>at</a:t>
            </a:r>
            <a:r>
              <a:rPr dirty="0" sz="2950" spc="-114" b="1">
                <a:latin typeface="Trebuchet MS"/>
                <a:cs typeface="Trebuchet MS"/>
              </a:rPr>
              <a:t> </a:t>
            </a:r>
            <a:r>
              <a:rPr dirty="0" sz="2950" spc="5" b="1">
                <a:latin typeface="Trebuchet MS"/>
                <a:cs typeface="Trebuchet MS"/>
              </a:rPr>
              <a:t>93.03%.</a:t>
            </a:r>
            <a:r>
              <a:rPr dirty="0" sz="2950" spc="-114" b="1">
                <a:latin typeface="Trebuchet MS"/>
                <a:cs typeface="Trebuchet MS"/>
              </a:rPr>
              <a:t> </a:t>
            </a:r>
            <a:r>
              <a:rPr dirty="0" sz="2950" spc="85" b="1">
                <a:latin typeface="Trebuchet MS"/>
                <a:cs typeface="Trebuchet MS"/>
              </a:rPr>
              <a:t>This</a:t>
            </a:r>
            <a:r>
              <a:rPr dirty="0" sz="2950" spc="-114" b="1">
                <a:latin typeface="Trebuchet MS"/>
                <a:cs typeface="Trebuchet MS"/>
              </a:rPr>
              <a:t> </a:t>
            </a:r>
            <a:r>
              <a:rPr dirty="0" sz="2950" spc="160" b="1">
                <a:latin typeface="Trebuchet MS"/>
                <a:cs typeface="Trebuchet MS"/>
              </a:rPr>
              <a:t>model</a:t>
            </a:r>
            <a:r>
              <a:rPr dirty="0" sz="2950" spc="-114" b="1">
                <a:latin typeface="Trebuchet MS"/>
                <a:cs typeface="Trebuchet MS"/>
              </a:rPr>
              <a:t> </a:t>
            </a:r>
            <a:r>
              <a:rPr dirty="0" sz="2950" spc="135" b="1">
                <a:latin typeface="Trebuchet MS"/>
                <a:cs typeface="Trebuchet MS"/>
              </a:rPr>
              <a:t>performed</a:t>
            </a:r>
            <a:r>
              <a:rPr dirty="0" sz="2950" spc="-114" b="1">
                <a:latin typeface="Trebuchet MS"/>
                <a:cs typeface="Trebuchet MS"/>
              </a:rPr>
              <a:t> </a:t>
            </a:r>
            <a:r>
              <a:rPr dirty="0" sz="2950" spc="90" b="1">
                <a:latin typeface="Trebuchet MS"/>
                <a:cs typeface="Trebuchet MS"/>
              </a:rPr>
              <a:t>well </a:t>
            </a:r>
            <a:r>
              <a:rPr dirty="0" sz="2950" spc="-875" b="1">
                <a:latin typeface="Trebuchet MS"/>
                <a:cs typeface="Trebuchet MS"/>
              </a:rPr>
              <a:t> </a:t>
            </a:r>
            <a:r>
              <a:rPr dirty="0" sz="2950" spc="114" b="1">
                <a:latin typeface="Trebuchet MS"/>
                <a:cs typeface="Trebuchet MS"/>
              </a:rPr>
              <a:t>in</a:t>
            </a:r>
            <a:r>
              <a:rPr dirty="0" sz="2950" spc="-114" b="1">
                <a:latin typeface="Trebuchet MS"/>
                <a:cs typeface="Trebuchet MS"/>
              </a:rPr>
              <a:t> </a:t>
            </a:r>
            <a:r>
              <a:rPr dirty="0" sz="2950" spc="90" b="1">
                <a:latin typeface="Trebuchet MS"/>
                <a:cs typeface="Trebuchet MS"/>
              </a:rPr>
              <a:t>grayscale,</a:t>
            </a:r>
            <a:r>
              <a:rPr dirty="0" sz="2950" spc="-114" b="1">
                <a:latin typeface="Trebuchet MS"/>
                <a:cs typeface="Trebuchet MS"/>
              </a:rPr>
              <a:t> </a:t>
            </a:r>
            <a:r>
              <a:rPr dirty="0" sz="2950" spc="120" b="1">
                <a:latin typeface="Trebuchet MS"/>
                <a:cs typeface="Trebuchet MS"/>
              </a:rPr>
              <a:t>indicating</a:t>
            </a:r>
            <a:r>
              <a:rPr dirty="0" sz="2950" spc="-114" b="1">
                <a:latin typeface="Trebuchet MS"/>
                <a:cs typeface="Trebuchet MS"/>
              </a:rPr>
              <a:t> </a:t>
            </a:r>
            <a:r>
              <a:rPr dirty="0" sz="2950" spc="165" b="1">
                <a:latin typeface="Trebuchet MS"/>
                <a:cs typeface="Trebuchet MS"/>
              </a:rPr>
              <a:t>that</a:t>
            </a:r>
            <a:r>
              <a:rPr dirty="0" sz="2950" spc="-114" b="1">
                <a:latin typeface="Trebuchet MS"/>
                <a:cs typeface="Trebuchet MS"/>
              </a:rPr>
              <a:t> </a:t>
            </a:r>
            <a:r>
              <a:rPr dirty="0" sz="2950" spc="125" b="1">
                <a:latin typeface="Trebuchet MS"/>
                <a:cs typeface="Trebuchet MS"/>
              </a:rPr>
              <a:t>grayscale</a:t>
            </a:r>
            <a:r>
              <a:rPr dirty="0" sz="2950" spc="-114" b="1">
                <a:latin typeface="Trebuchet MS"/>
                <a:cs typeface="Trebuchet MS"/>
              </a:rPr>
              <a:t> </a:t>
            </a:r>
            <a:r>
              <a:rPr dirty="0" sz="2950" spc="135" b="1">
                <a:latin typeface="Trebuchet MS"/>
                <a:cs typeface="Trebuchet MS"/>
              </a:rPr>
              <a:t>normalization</a:t>
            </a:r>
            <a:r>
              <a:rPr dirty="0" sz="2950" spc="-114" b="1">
                <a:latin typeface="Trebuchet MS"/>
                <a:cs typeface="Trebuchet MS"/>
              </a:rPr>
              <a:t> </a:t>
            </a:r>
            <a:r>
              <a:rPr dirty="0" sz="2950" spc="110" b="1">
                <a:latin typeface="Trebuchet MS"/>
                <a:cs typeface="Trebuchet MS"/>
              </a:rPr>
              <a:t>helped</a:t>
            </a:r>
            <a:r>
              <a:rPr dirty="0" sz="2950" spc="-114" b="1">
                <a:latin typeface="Trebuchet MS"/>
                <a:cs typeface="Trebuchet MS"/>
              </a:rPr>
              <a:t> </a:t>
            </a:r>
            <a:r>
              <a:rPr dirty="0" sz="2950" spc="145" b="1">
                <a:latin typeface="Trebuchet MS"/>
                <a:cs typeface="Trebuchet MS"/>
              </a:rPr>
              <a:t>to</a:t>
            </a:r>
            <a:r>
              <a:rPr dirty="0" sz="2950" spc="-110" b="1">
                <a:latin typeface="Trebuchet MS"/>
                <a:cs typeface="Trebuchet MS"/>
              </a:rPr>
              <a:t> </a:t>
            </a:r>
            <a:r>
              <a:rPr dirty="0" sz="2950" spc="100" b="1">
                <a:latin typeface="Trebuchet MS"/>
                <a:cs typeface="Trebuchet MS"/>
              </a:rPr>
              <a:t>reduce</a:t>
            </a:r>
            <a:r>
              <a:rPr dirty="0" sz="2950" spc="-114" b="1">
                <a:latin typeface="Trebuchet MS"/>
                <a:cs typeface="Trebuchet MS"/>
              </a:rPr>
              <a:t> </a:t>
            </a:r>
            <a:r>
              <a:rPr dirty="0" sz="2950" spc="125" b="1">
                <a:latin typeface="Trebuchet MS"/>
                <a:cs typeface="Trebuchet MS"/>
              </a:rPr>
              <a:t>the</a:t>
            </a:r>
            <a:r>
              <a:rPr dirty="0" sz="2950" spc="-114" b="1">
                <a:latin typeface="Trebuchet MS"/>
                <a:cs typeface="Trebuchet MS"/>
              </a:rPr>
              <a:t> </a:t>
            </a:r>
            <a:r>
              <a:rPr dirty="0" sz="2950" spc="150" b="1">
                <a:latin typeface="Trebuchet MS"/>
                <a:cs typeface="Trebuchet MS"/>
              </a:rPr>
              <a:t>impact</a:t>
            </a:r>
            <a:r>
              <a:rPr dirty="0" sz="2950" spc="-114" b="1">
                <a:latin typeface="Trebuchet MS"/>
                <a:cs typeface="Trebuchet MS"/>
              </a:rPr>
              <a:t> </a:t>
            </a:r>
            <a:r>
              <a:rPr dirty="0" sz="2950" spc="114" b="1">
                <a:latin typeface="Trebuchet MS"/>
                <a:cs typeface="Trebuchet MS"/>
              </a:rPr>
              <a:t>of </a:t>
            </a:r>
            <a:r>
              <a:rPr dirty="0" sz="2950" spc="120" b="1">
                <a:latin typeface="Trebuchet MS"/>
                <a:cs typeface="Trebuchet MS"/>
              </a:rPr>
              <a:t> </a:t>
            </a:r>
            <a:r>
              <a:rPr dirty="0" sz="2950" spc="140" b="1">
                <a:latin typeface="Trebuchet MS"/>
                <a:cs typeface="Trebuchet MS"/>
              </a:rPr>
              <a:t>variations</a:t>
            </a:r>
            <a:r>
              <a:rPr dirty="0" sz="2950" spc="-125" b="1">
                <a:latin typeface="Trebuchet MS"/>
                <a:cs typeface="Trebuchet MS"/>
              </a:rPr>
              <a:t> </a:t>
            </a:r>
            <a:r>
              <a:rPr dirty="0" sz="2950" spc="114" b="1">
                <a:latin typeface="Trebuchet MS"/>
                <a:cs typeface="Trebuchet MS"/>
              </a:rPr>
              <a:t>in</a:t>
            </a:r>
            <a:r>
              <a:rPr dirty="0" sz="2950" spc="-120" b="1">
                <a:latin typeface="Trebuchet MS"/>
                <a:cs typeface="Trebuchet MS"/>
              </a:rPr>
              <a:t> </a:t>
            </a:r>
            <a:r>
              <a:rPr dirty="0" sz="2950" spc="110" b="1">
                <a:latin typeface="Trebuchet MS"/>
                <a:cs typeface="Trebuchet MS"/>
              </a:rPr>
              <a:t>illumination,</a:t>
            </a:r>
            <a:r>
              <a:rPr dirty="0" sz="2950" spc="-120" b="1">
                <a:latin typeface="Trebuchet MS"/>
                <a:cs typeface="Trebuchet MS"/>
              </a:rPr>
              <a:t> </a:t>
            </a:r>
            <a:r>
              <a:rPr dirty="0" sz="2950" spc="210" b="1">
                <a:latin typeface="Trebuchet MS"/>
                <a:cs typeface="Trebuchet MS"/>
              </a:rPr>
              <a:t>making</a:t>
            </a:r>
            <a:r>
              <a:rPr dirty="0" sz="2950" spc="-120" b="1">
                <a:latin typeface="Trebuchet MS"/>
                <a:cs typeface="Trebuchet MS"/>
              </a:rPr>
              <a:t> </a:t>
            </a:r>
            <a:r>
              <a:rPr dirty="0" sz="2950" spc="125" b="1">
                <a:latin typeface="Trebuchet MS"/>
                <a:cs typeface="Trebuchet MS"/>
              </a:rPr>
              <a:t>the</a:t>
            </a:r>
            <a:r>
              <a:rPr dirty="0" sz="2950" spc="-120" b="1">
                <a:latin typeface="Trebuchet MS"/>
                <a:cs typeface="Trebuchet MS"/>
              </a:rPr>
              <a:t> </a:t>
            </a:r>
            <a:r>
              <a:rPr dirty="0" sz="2950" spc="160" b="1">
                <a:latin typeface="Trebuchet MS"/>
                <a:cs typeface="Trebuchet MS"/>
              </a:rPr>
              <a:t>model</a:t>
            </a:r>
            <a:r>
              <a:rPr dirty="0" sz="2950" spc="-120" b="1">
                <a:latin typeface="Trebuchet MS"/>
                <a:cs typeface="Trebuchet MS"/>
              </a:rPr>
              <a:t> </a:t>
            </a:r>
            <a:r>
              <a:rPr dirty="0" sz="2950" spc="175" b="1">
                <a:latin typeface="Trebuchet MS"/>
                <a:cs typeface="Trebuchet MS"/>
              </a:rPr>
              <a:t>more</a:t>
            </a:r>
            <a:r>
              <a:rPr dirty="0" sz="2950" spc="-120" b="1">
                <a:latin typeface="Trebuchet MS"/>
                <a:cs typeface="Trebuchet MS"/>
              </a:rPr>
              <a:t> </a:t>
            </a:r>
            <a:r>
              <a:rPr dirty="0" sz="2950" spc="100" b="1">
                <a:latin typeface="Trebuchet MS"/>
                <a:cs typeface="Trebuchet MS"/>
              </a:rPr>
              <a:t>robust.</a:t>
            </a:r>
            <a:endParaRPr sz="29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150">
              <a:latin typeface="Trebuchet MS"/>
              <a:cs typeface="Trebuchet MS"/>
            </a:endParaRPr>
          </a:p>
          <a:p>
            <a:pPr marL="12700" marR="72390">
              <a:lnSpc>
                <a:spcPct val="137700"/>
              </a:lnSpc>
            </a:pPr>
            <a:r>
              <a:rPr dirty="0" sz="2950" spc="60" b="1">
                <a:latin typeface="Trebuchet MS"/>
                <a:cs typeface="Trebuchet MS"/>
              </a:rPr>
              <a:t>The</a:t>
            </a:r>
            <a:r>
              <a:rPr dirty="0" sz="2950" spc="-114" b="1">
                <a:latin typeface="Trebuchet MS"/>
                <a:cs typeface="Trebuchet MS"/>
              </a:rPr>
              <a:t> </a:t>
            </a:r>
            <a:r>
              <a:rPr dirty="0" sz="2950" spc="125" b="1">
                <a:latin typeface="Trebuchet MS"/>
                <a:cs typeface="Trebuchet MS"/>
              </a:rPr>
              <a:t>Inception</a:t>
            </a:r>
            <a:r>
              <a:rPr dirty="0" sz="2950" spc="-114" b="1">
                <a:latin typeface="Trebuchet MS"/>
                <a:cs typeface="Trebuchet MS"/>
              </a:rPr>
              <a:t> </a:t>
            </a:r>
            <a:r>
              <a:rPr dirty="0" sz="2950" spc="30" b="1">
                <a:latin typeface="Trebuchet MS"/>
                <a:cs typeface="Trebuchet MS"/>
              </a:rPr>
              <a:t>V3</a:t>
            </a:r>
            <a:r>
              <a:rPr dirty="0" sz="2950" spc="-114" b="1">
                <a:latin typeface="Trebuchet MS"/>
                <a:cs typeface="Trebuchet MS"/>
              </a:rPr>
              <a:t> </a:t>
            </a:r>
            <a:r>
              <a:rPr dirty="0" sz="2950" spc="160" b="1">
                <a:latin typeface="Trebuchet MS"/>
                <a:cs typeface="Trebuchet MS"/>
              </a:rPr>
              <a:t>model</a:t>
            </a:r>
            <a:r>
              <a:rPr dirty="0" sz="2950" spc="-114" b="1">
                <a:latin typeface="Trebuchet MS"/>
                <a:cs typeface="Trebuchet MS"/>
              </a:rPr>
              <a:t> </a:t>
            </a:r>
            <a:r>
              <a:rPr dirty="0" sz="2950" spc="110" b="1">
                <a:latin typeface="Trebuchet MS"/>
                <a:cs typeface="Trebuchet MS"/>
              </a:rPr>
              <a:t>achieved</a:t>
            </a:r>
            <a:r>
              <a:rPr dirty="0" sz="2950" spc="-114" b="1">
                <a:latin typeface="Trebuchet MS"/>
                <a:cs typeface="Trebuchet MS"/>
              </a:rPr>
              <a:t> </a:t>
            </a:r>
            <a:r>
              <a:rPr dirty="0" sz="2950" spc="125" b="1">
                <a:latin typeface="Trebuchet MS"/>
                <a:cs typeface="Trebuchet MS"/>
              </a:rPr>
              <a:t>the</a:t>
            </a:r>
            <a:r>
              <a:rPr dirty="0" sz="2950" spc="-114" b="1">
                <a:latin typeface="Trebuchet MS"/>
                <a:cs typeface="Trebuchet MS"/>
              </a:rPr>
              <a:t> </a:t>
            </a:r>
            <a:r>
              <a:rPr dirty="0" sz="2950" spc="140" b="1">
                <a:latin typeface="Trebuchet MS"/>
                <a:cs typeface="Trebuchet MS"/>
              </a:rPr>
              <a:t>highest</a:t>
            </a:r>
            <a:r>
              <a:rPr dirty="0" sz="2950" spc="-114" b="1">
                <a:latin typeface="Trebuchet MS"/>
                <a:cs typeface="Trebuchet MS"/>
              </a:rPr>
              <a:t> </a:t>
            </a:r>
            <a:r>
              <a:rPr dirty="0" sz="2950" spc="125" b="1">
                <a:latin typeface="Trebuchet MS"/>
                <a:cs typeface="Trebuchet MS"/>
              </a:rPr>
              <a:t>test</a:t>
            </a:r>
            <a:r>
              <a:rPr dirty="0" sz="2950" spc="-114" b="1">
                <a:latin typeface="Trebuchet MS"/>
                <a:cs typeface="Trebuchet MS"/>
              </a:rPr>
              <a:t> </a:t>
            </a:r>
            <a:r>
              <a:rPr dirty="0" sz="2950" spc="110" b="1">
                <a:latin typeface="Trebuchet MS"/>
                <a:cs typeface="Trebuchet MS"/>
              </a:rPr>
              <a:t>accuracy</a:t>
            </a:r>
            <a:r>
              <a:rPr dirty="0" sz="2950" spc="-114" b="1">
                <a:latin typeface="Trebuchet MS"/>
                <a:cs typeface="Trebuchet MS"/>
              </a:rPr>
              <a:t> </a:t>
            </a:r>
            <a:r>
              <a:rPr dirty="0" sz="2950" spc="114" b="1">
                <a:latin typeface="Trebuchet MS"/>
                <a:cs typeface="Trebuchet MS"/>
              </a:rPr>
              <a:t>of</a:t>
            </a:r>
            <a:r>
              <a:rPr dirty="0" sz="2950" spc="-114" b="1">
                <a:latin typeface="Trebuchet MS"/>
                <a:cs typeface="Trebuchet MS"/>
              </a:rPr>
              <a:t> </a:t>
            </a:r>
            <a:r>
              <a:rPr dirty="0" sz="2950" spc="5" b="1">
                <a:latin typeface="Trebuchet MS"/>
                <a:cs typeface="Trebuchet MS"/>
              </a:rPr>
              <a:t>90.69%,</a:t>
            </a:r>
            <a:r>
              <a:rPr dirty="0" sz="2950" spc="-114" b="1">
                <a:latin typeface="Trebuchet MS"/>
                <a:cs typeface="Trebuchet MS"/>
              </a:rPr>
              <a:t> </a:t>
            </a:r>
            <a:r>
              <a:rPr dirty="0" sz="2950" spc="165" b="1">
                <a:latin typeface="Trebuchet MS"/>
                <a:cs typeface="Trebuchet MS"/>
              </a:rPr>
              <a:t>but</a:t>
            </a:r>
            <a:r>
              <a:rPr dirty="0" sz="2950" spc="-114" b="1">
                <a:latin typeface="Trebuchet MS"/>
                <a:cs typeface="Trebuchet MS"/>
              </a:rPr>
              <a:t> </a:t>
            </a:r>
            <a:r>
              <a:rPr dirty="0" sz="2950" spc="114" b="1">
                <a:latin typeface="Trebuchet MS"/>
                <a:cs typeface="Trebuchet MS"/>
              </a:rPr>
              <a:t>its</a:t>
            </a:r>
            <a:r>
              <a:rPr dirty="0" sz="2950" spc="-114" b="1">
                <a:latin typeface="Trebuchet MS"/>
                <a:cs typeface="Trebuchet MS"/>
              </a:rPr>
              <a:t> </a:t>
            </a:r>
            <a:r>
              <a:rPr dirty="0" sz="2950" spc="135" b="1">
                <a:latin typeface="Trebuchet MS"/>
                <a:cs typeface="Trebuchet MS"/>
              </a:rPr>
              <a:t>training </a:t>
            </a:r>
            <a:r>
              <a:rPr dirty="0" sz="2950" spc="-875" b="1">
                <a:latin typeface="Trebuchet MS"/>
                <a:cs typeface="Trebuchet MS"/>
              </a:rPr>
              <a:t> </a:t>
            </a:r>
            <a:r>
              <a:rPr dirty="0" sz="2950" spc="110" b="1">
                <a:latin typeface="Trebuchet MS"/>
                <a:cs typeface="Trebuchet MS"/>
              </a:rPr>
              <a:t>accuracy </a:t>
            </a:r>
            <a:r>
              <a:rPr dirty="0" sz="2950" spc="220" b="1">
                <a:latin typeface="Trebuchet MS"/>
                <a:cs typeface="Trebuchet MS"/>
              </a:rPr>
              <a:t>was </a:t>
            </a:r>
            <a:r>
              <a:rPr dirty="0" sz="2950" spc="125" b="1">
                <a:latin typeface="Trebuchet MS"/>
                <a:cs typeface="Trebuchet MS"/>
              </a:rPr>
              <a:t>higher </a:t>
            </a:r>
            <a:r>
              <a:rPr dirty="0" sz="2950" spc="185" b="1">
                <a:latin typeface="Trebuchet MS"/>
                <a:cs typeface="Trebuchet MS"/>
              </a:rPr>
              <a:t>than </a:t>
            </a:r>
            <a:r>
              <a:rPr dirty="0" sz="2950" spc="125" b="1">
                <a:latin typeface="Trebuchet MS"/>
                <a:cs typeface="Trebuchet MS"/>
              </a:rPr>
              <a:t>the test </a:t>
            </a:r>
            <a:r>
              <a:rPr dirty="0" sz="2950" spc="75" b="1">
                <a:latin typeface="Trebuchet MS"/>
                <a:cs typeface="Trebuchet MS"/>
              </a:rPr>
              <a:t>accuracy, </a:t>
            </a:r>
            <a:r>
              <a:rPr dirty="0" sz="2950" spc="120" b="1">
                <a:latin typeface="Trebuchet MS"/>
                <a:cs typeface="Trebuchet MS"/>
              </a:rPr>
              <a:t>indicating </a:t>
            </a:r>
            <a:r>
              <a:rPr dirty="0" sz="2950" spc="165" b="1">
                <a:latin typeface="Trebuchet MS"/>
                <a:cs typeface="Trebuchet MS"/>
              </a:rPr>
              <a:t>that </a:t>
            </a:r>
            <a:r>
              <a:rPr dirty="0" sz="2950" spc="70" b="1">
                <a:latin typeface="Trebuchet MS"/>
                <a:cs typeface="Trebuchet MS"/>
              </a:rPr>
              <a:t>it </a:t>
            </a:r>
            <a:r>
              <a:rPr dirty="0" sz="2950" spc="240" b="1">
                <a:latin typeface="Trebuchet MS"/>
                <a:cs typeface="Trebuchet MS"/>
              </a:rPr>
              <a:t>may </a:t>
            </a:r>
            <a:r>
              <a:rPr dirty="0" sz="2950" spc="155" b="1">
                <a:latin typeface="Trebuchet MS"/>
                <a:cs typeface="Trebuchet MS"/>
              </a:rPr>
              <a:t>have </a:t>
            </a:r>
            <a:r>
              <a:rPr dirty="0" sz="2950" spc="95" b="1">
                <a:latin typeface="Trebuchet MS"/>
                <a:cs typeface="Trebuchet MS"/>
              </a:rPr>
              <a:t>overfitted </a:t>
            </a:r>
            <a:r>
              <a:rPr dirty="0" sz="2950" spc="100" b="1">
                <a:latin typeface="Trebuchet MS"/>
                <a:cs typeface="Trebuchet MS"/>
              </a:rPr>
              <a:t> </a:t>
            </a:r>
            <a:r>
              <a:rPr dirty="0" sz="2950" spc="125" b="1">
                <a:latin typeface="Trebuchet MS"/>
                <a:cs typeface="Trebuchet MS"/>
              </a:rPr>
              <a:t>the</a:t>
            </a:r>
            <a:r>
              <a:rPr dirty="0" sz="2950" spc="-120" b="1">
                <a:latin typeface="Trebuchet MS"/>
                <a:cs typeface="Trebuchet MS"/>
              </a:rPr>
              <a:t> </a:t>
            </a:r>
            <a:r>
              <a:rPr dirty="0" sz="2950" spc="95" b="1">
                <a:latin typeface="Trebuchet MS"/>
                <a:cs typeface="Trebuchet MS"/>
              </a:rPr>
              <a:t>data.</a:t>
            </a:r>
            <a:r>
              <a:rPr dirty="0" sz="2950" spc="-114" b="1">
                <a:latin typeface="Trebuchet MS"/>
                <a:cs typeface="Trebuchet MS"/>
              </a:rPr>
              <a:t> </a:t>
            </a:r>
            <a:r>
              <a:rPr dirty="0" sz="2950" spc="85" b="1">
                <a:latin typeface="Trebuchet MS"/>
                <a:cs typeface="Trebuchet MS"/>
              </a:rPr>
              <a:t>This</a:t>
            </a:r>
            <a:r>
              <a:rPr dirty="0" sz="2950" spc="-120" b="1">
                <a:latin typeface="Trebuchet MS"/>
                <a:cs typeface="Trebuchet MS"/>
              </a:rPr>
              <a:t> </a:t>
            </a:r>
            <a:r>
              <a:rPr dirty="0" sz="2950" spc="160" b="1">
                <a:latin typeface="Trebuchet MS"/>
                <a:cs typeface="Trebuchet MS"/>
              </a:rPr>
              <a:t>model</a:t>
            </a:r>
            <a:r>
              <a:rPr dirty="0" sz="2950" spc="-114" b="1">
                <a:latin typeface="Trebuchet MS"/>
                <a:cs typeface="Trebuchet MS"/>
              </a:rPr>
              <a:t> </a:t>
            </a:r>
            <a:r>
              <a:rPr dirty="0" sz="2950" spc="105" b="1">
                <a:latin typeface="Trebuchet MS"/>
                <a:cs typeface="Trebuchet MS"/>
              </a:rPr>
              <a:t>required</a:t>
            </a:r>
            <a:r>
              <a:rPr dirty="0" sz="2950" spc="-114" b="1">
                <a:latin typeface="Trebuchet MS"/>
                <a:cs typeface="Trebuchet MS"/>
              </a:rPr>
              <a:t> </a:t>
            </a:r>
            <a:r>
              <a:rPr dirty="0" sz="2950" spc="225" b="1">
                <a:latin typeface="Trebuchet MS"/>
                <a:cs typeface="Trebuchet MS"/>
              </a:rPr>
              <a:t>a</a:t>
            </a:r>
            <a:r>
              <a:rPr dirty="0" sz="2950" spc="-120" b="1">
                <a:latin typeface="Trebuchet MS"/>
                <a:cs typeface="Trebuchet MS"/>
              </a:rPr>
              <a:t> </a:t>
            </a:r>
            <a:r>
              <a:rPr dirty="0" sz="2950" spc="110" b="1">
                <a:latin typeface="Trebuchet MS"/>
                <a:cs typeface="Trebuchet MS"/>
              </a:rPr>
              <a:t>larger</a:t>
            </a:r>
            <a:r>
              <a:rPr dirty="0" sz="2950" spc="-114" b="1">
                <a:latin typeface="Trebuchet MS"/>
                <a:cs typeface="Trebuchet MS"/>
              </a:rPr>
              <a:t> </a:t>
            </a:r>
            <a:r>
              <a:rPr dirty="0" sz="2950" spc="145" b="1">
                <a:latin typeface="Trebuchet MS"/>
                <a:cs typeface="Trebuchet MS"/>
              </a:rPr>
              <a:t>input</a:t>
            </a:r>
            <a:r>
              <a:rPr dirty="0" sz="2950" spc="-114" b="1">
                <a:latin typeface="Trebuchet MS"/>
                <a:cs typeface="Trebuchet MS"/>
              </a:rPr>
              <a:t> </a:t>
            </a:r>
            <a:r>
              <a:rPr dirty="0" sz="2950" spc="175" b="1">
                <a:latin typeface="Trebuchet MS"/>
                <a:cs typeface="Trebuchet MS"/>
              </a:rPr>
              <a:t>image</a:t>
            </a:r>
            <a:r>
              <a:rPr dirty="0" sz="2950" spc="-120" b="1">
                <a:latin typeface="Trebuchet MS"/>
                <a:cs typeface="Trebuchet MS"/>
              </a:rPr>
              <a:t> </a:t>
            </a:r>
            <a:r>
              <a:rPr dirty="0" sz="2950" spc="45" b="1">
                <a:latin typeface="Trebuchet MS"/>
                <a:cs typeface="Trebuchet MS"/>
              </a:rPr>
              <a:t>size</a:t>
            </a:r>
            <a:r>
              <a:rPr dirty="0" sz="2950" spc="-114" b="1">
                <a:latin typeface="Trebuchet MS"/>
                <a:cs typeface="Trebuchet MS"/>
              </a:rPr>
              <a:t> </a:t>
            </a:r>
            <a:r>
              <a:rPr dirty="0" sz="2950" spc="114" b="1">
                <a:latin typeface="Trebuchet MS"/>
                <a:cs typeface="Trebuchet MS"/>
              </a:rPr>
              <a:t>of</a:t>
            </a:r>
            <a:r>
              <a:rPr dirty="0" sz="2950" spc="-120" b="1">
                <a:latin typeface="Trebuchet MS"/>
                <a:cs typeface="Trebuchet MS"/>
              </a:rPr>
              <a:t> </a:t>
            </a:r>
            <a:r>
              <a:rPr dirty="0" sz="2950" spc="-45" b="1">
                <a:latin typeface="Trebuchet MS"/>
                <a:cs typeface="Trebuchet MS"/>
              </a:rPr>
              <a:t>299x299,</a:t>
            </a:r>
            <a:r>
              <a:rPr dirty="0" sz="2950" spc="-114" b="1">
                <a:latin typeface="Trebuchet MS"/>
                <a:cs typeface="Trebuchet MS"/>
              </a:rPr>
              <a:t> </a:t>
            </a:r>
            <a:r>
              <a:rPr dirty="0" sz="2950" spc="135" b="1">
                <a:latin typeface="Trebuchet MS"/>
                <a:cs typeface="Trebuchet MS"/>
              </a:rPr>
              <a:t>which</a:t>
            </a:r>
            <a:r>
              <a:rPr dirty="0" sz="2950" spc="-114" b="1">
                <a:latin typeface="Trebuchet MS"/>
                <a:cs typeface="Trebuchet MS"/>
              </a:rPr>
              <a:t> </a:t>
            </a:r>
            <a:r>
              <a:rPr dirty="0" sz="2950" spc="240" b="1">
                <a:latin typeface="Trebuchet MS"/>
                <a:cs typeface="Trebuchet MS"/>
              </a:rPr>
              <a:t>may</a:t>
            </a:r>
            <a:r>
              <a:rPr dirty="0" sz="2950" spc="-120" b="1">
                <a:latin typeface="Trebuchet MS"/>
                <a:cs typeface="Trebuchet MS"/>
              </a:rPr>
              <a:t> </a:t>
            </a:r>
            <a:r>
              <a:rPr dirty="0" sz="2950" spc="155" b="1">
                <a:latin typeface="Trebuchet MS"/>
                <a:cs typeface="Trebuchet MS"/>
              </a:rPr>
              <a:t>have </a:t>
            </a:r>
            <a:r>
              <a:rPr dirty="0" sz="2950" spc="160" b="1">
                <a:latin typeface="Trebuchet MS"/>
                <a:cs typeface="Trebuchet MS"/>
              </a:rPr>
              <a:t> </a:t>
            </a:r>
            <a:r>
              <a:rPr dirty="0" sz="2950" spc="120" b="1">
                <a:latin typeface="Trebuchet MS"/>
                <a:cs typeface="Trebuchet MS"/>
              </a:rPr>
              <a:t>contributed</a:t>
            </a:r>
            <a:r>
              <a:rPr dirty="0" sz="2950" spc="-120" b="1">
                <a:latin typeface="Trebuchet MS"/>
                <a:cs typeface="Trebuchet MS"/>
              </a:rPr>
              <a:t> </a:t>
            </a:r>
            <a:r>
              <a:rPr dirty="0" sz="2950" spc="145" b="1">
                <a:latin typeface="Trebuchet MS"/>
                <a:cs typeface="Trebuchet MS"/>
              </a:rPr>
              <a:t>to</a:t>
            </a:r>
            <a:r>
              <a:rPr dirty="0" sz="2950" spc="-120" b="1">
                <a:latin typeface="Trebuchet MS"/>
                <a:cs typeface="Trebuchet MS"/>
              </a:rPr>
              <a:t> </a:t>
            </a:r>
            <a:r>
              <a:rPr dirty="0" sz="2950" spc="125" b="1">
                <a:latin typeface="Trebuchet MS"/>
                <a:cs typeface="Trebuchet MS"/>
              </a:rPr>
              <a:t>the</a:t>
            </a:r>
            <a:r>
              <a:rPr dirty="0" sz="2950" spc="-120" b="1">
                <a:latin typeface="Trebuchet MS"/>
                <a:cs typeface="Trebuchet MS"/>
              </a:rPr>
              <a:t> </a:t>
            </a:r>
            <a:r>
              <a:rPr dirty="0" sz="2950" spc="80" b="1">
                <a:latin typeface="Trebuchet MS"/>
                <a:cs typeface="Trebuchet MS"/>
              </a:rPr>
              <a:t>overfitting.</a:t>
            </a:r>
            <a:r>
              <a:rPr dirty="0" sz="2950" spc="-120" b="1">
                <a:latin typeface="Trebuchet MS"/>
                <a:cs typeface="Trebuchet MS"/>
              </a:rPr>
              <a:t> </a:t>
            </a:r>
            <a:r>
              <a:rPr dirty="0" sz="2950" spc="60" b="1">
                <a:latin typeface="Trebuchet MS"/>
                <a:cs typeface="Trebuchet MS"/>
              </a:rPr>
              <a:t>The</a:t>
            </a:r>
            <a:r>
              <a:rPr dirty="0" sz="2950" spc="-120" b="1">
                <a:latin typeface="Trebuchet MS"/>
                <a:cs typeface="Trebuchet MS"/>
              </a:rPr>
              <a:t> </a:t>
            </a:r>
            <a:r>
              <a:rPr dirty="0" sz="2950" spc="160" b="1">
                <a:latin typeface="Trebuchet MS"/>
                <a:cs typeface="Trebuchet MS"/>
              </a:rPr>
              <a:t>model</a:t>
            </a:r>
            <a:r>
              <a:rPr dirty="0" sz="2950" spc="-114" b="1">
                <a:latin typeface="Trebuchet MS"/>
                <a:cs typeface="Trebuchet MS"/>
              </a:rPr>
              <a:t> </a:t>
            </a:r>
            <a:r>
              <a:rPr dirty="0" sz="2950" spc="220" b="1">
                <a:latin typeface="Trebuchet MS"/>
                <a:cs typeface="Trebuchet MS"/>
              </a:rPr>
              <a:t>was</a:t>
            </a:r>
            <a:r>
              <a:rPr dirty="0" sz="2950" spc="-120" b="1">
                <a:latin typeface="Trebuchet MS"/>
                <a:cs typeface="Trebuchet MS"/>
              </a:rPr>
              <a:t> </a:t>
            </a:r>
            <a:r>
              <a:rPr dirty="0" sz="2950" spc="155" b="1">
                <a:latin typeface="Trebuchet MS"/>
                <a:cs typeface="Trebuchet MS"/>
              </a:rPr>
              <a:t>also</a:t>
            </a:r>
            <a:r>
              <a:rPr dirty="0" sz="2950" spc="-120" b="1">
                <a:latin typeface="Trebuchet MS"/>
                <a:cs typeface="Trebuchet MS"/>
              </a:rPr>
              <a:t> </a:t>
            </a:r>
            <a:r>
              <a:rPr dirty="0" sz="2950" spc="125" b="1">
                <a:latin typeface="Trebuchet MS"/>
                <a:cs typeface="Trebuchet MS"/>
              </a:rPr>
              <a:t>trained</a:t>
            </a:r>
            <a:r>
              <a:rPr dirty="0" sz="2950" spc="-120" b="1">
                <a:latin typeface="Trebuchet MS"/>
                <a:cs typeface="Trebuchet MS"/>
              </a:rPr>
              <a:t> </a:t>
            </a:r>
            <a:r>
              <a:rPr dirty="0" sz="2950" spc="145" b="1">
                <a:latin typeface="Trebuchet MS"/>
                <a:cs typeface="Trebuchet MS"/>
              </a:rPr>
              <a:t>with</a:t>
            </a:r>
            <a:r>
              <a:rPr dirty="0" sz="2950" spc="-120" b="1">
                <a:latin typeface="Trebuchet MS"/>
                <a:cs typeface="Trebuchet MS"/>
              </a:rPr>
              <a:t> </a:t>
            </a:r>
            <a:r>
              <a:rPr dirty="0" sz="2950" spc="225" b="1">
                <a:latin typeface="Trebuchet MS"/>
                <a:cs typeface="Trebuchet MS"/>
              </a:rPr>
              <a:t>a</a:t>
            </a:r>
            <a:r>
              <a:rPr dirty="0" sz="2950" spc="-120" b="1">
                <a:latin typeface="Trebuchet MS"/>
                <a:cs typeface="Trebuchet MS"/>
              </a:rPr>
              <a:t> </a:t>
            </a:r>
            <a:r>
              <a:rPr dirty="0" sz="2950" spc="145" b="1">
                <a:latin typeface="Trebuchet MS"/>
                <a:cs typeface="Trebuchet MS"/>
              </a:rPr>
              <a:t>smaller</a:t>
            </a:r>
            <a:r>
              <a:rPr dirty="0" sz="2950" spc="-114" b="1">
                <a:latin typeface="Trebuchet MS"/>
                <a:cs typeface="Trebuchet MS"/>
              </a:rPr>
              <a:t> </a:t>
            </a:r>
            <a:r>
              <a:rPr dirty="0" sz="2950" spc="185" b="1">
                <a:latin typeface="Trebuchet MS"/>
                <a:cs typeface="Trebuchet MS"/>
              </a:rPr>
              <a:t>number</a:t>
            </a:r>
            <a:r>
              <a:rPr dirty="0" sz="2950" spc="-120" b="1">
                <a:latin typeface="Trebuchet MS"/>
                <a:cs typeface="Trebuchet MS"/>
              </a:rPr>
              <a:t> </a:t>
            </a:r>
            <a:r>
              <a:rPr dirty="0" sz="2950" spc="114" b="1">
                <a:latin typeface="Trebuchet MS"/>
                <a:cs typeface="Trebuchet MS"/>
              </a:rPr>
              <a:t>of </a:t>
            </a:r>
            <a:r>
              <a:rPr dirty="0" sz="2950" spc="120" b="1">
                <a:latin typeface="Trebuchet MS"/>
                <a:cs typeface="Trebuchet MS"/>
              </a:rPr>
              <a:t> </a:t>
            </a:r>
            <a:r>
              <a:rPr dirty="0" sz="2950" spc="135" b="1">
                <a:latin typeface="Trebuchet MS"/>
                <a:cs typeface="Trebuchet MS"/>
              </a:rPr>
              <a:t>epochs</a:t>
            </a:r>
            <a:r>
              <a:rPr dirty="0" sz="2950" spc="-125" b="1">
                <a:latin typeface="Trebuchet MS"/>
                <a:cs typeface="Trebuchet MS"/>
              </a:rPr>
              <a:t> </a:t>
            </a:r>
            <a:r>
              <a:rPr dirty="0" sz="2950" spc="-60" b="1">
                <a:latin typeface="Trebuchet MS"/>
                <a:cs typeface="Trebuchet MS"/>
              </a:rPr>
              <a:t>(20)</a:t>
            </a:r>
            <a:r>
              <a:rPr dirty="0" sz="2950" spc="-120" b="1">
                <a:latin typeface="Trebuchet MS"/>
                <a:cs typeface="Trebuchet MS"/>
              </a:rPr>
              <a:t> </a:t>
            </a:r>
            <a:r>
              <a:rPr dirty="0" sz="2950" spc="155" b="1">
                <a:latin typeface="Trebuchet MS"/>
                <a:cs typeface="Trebuchet MS"/>
              </a:rPr>
              <a:t>compared</a:t>
            </a:r>
            <a:r>
              <a:rPr dirty="0" sz="2950" spc="-120" b="1">
                <a:latin typeface="Trebuchet MS"/>
                <a:cs typeface="Trebuchet MS"/>
              </a:rPr>
              <a:t> </a:t>
            </a:r>
            <a:r>
              <a:rPr dirty="0" sz="2950" spc="145" b="1">
                <a:latin typeface="Trebuchet MS"/>
                <a:cs typeface="Trebuchet MS"/>
              </a:rPr>
              <a:t>to</a:t>
            </a:r>
            <a:r>
              <a:rPr dirty="0" sz="2950" spc="-120" b="1">
                <a:latin typeface="Trebuchet MS"/>
                <a:cs typeface="Trebuchet MS"/>
              </a:rPr>
              <a:t> </a:t>
            </a:r>
            <a:r>
              <a:rPr dirty="0" sz="2950" spc="125" b="1">
                <a:latin typeface="Trebuchet MS"/>
                <a:cs typeface="Trebuchet MS"/>
              </a:rPr>
              <a:t>other</a:t>
            </a:r>
            <a:r>
              <a:rPr dirty="0" sz="2950" spc="-120" b="1">
                <a:latin typeface="Trebuchet MS"/>
                <a:cs typeface="Trebuchet MS"/>
              </a:rPr>
              <a:t> </a:t>
            </a:r>
            <a:r>
              <a:rPr dirty="0" sz="2950" spc="110" b="1">
                <a:latin typeface="Trebuchet MS"/>
                <a:cs typeface="Trebuchet MS"/>
              </a:rPr>
              <a:t>models.</a:t>
            </a:r>
            <a:endParaRPr sz="29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4200">
              <a:latin typeface="Trebuchet MS"/>
              <a:cs typeface="Trebuchet MS"/>
            </a:endParaRPr>
          </a:p>
          <a:p>
            <a:pPr marL="12700" marR="127635">
              <a:lnSpc>
                <a:spcPct val="137700"/>
              </a:lnSpc>
            </a:pPr>
            <a:r>
              <a:rPr dirty="0" sz="2950" spc="60" b="1">
                <a:latin typeface="Trebuchet MS"/>
                <a:cs typeface="Trebuchet MS"/>
              </a:rPr>
              <a:t>The </a:t>
            </a:r>
            <a:r>
              <a:rPr dirty="0" sz="2950" spc="70" b="1">
                <a:latin typeface="Trebuchet MS"/>
                <a:cs typeface="Trebuchet MS"/>
              </a:rPr>
              <a:t>VGG19 </a:t>
            </a:r>
            <a:r>
              <a:rPr dirty="0" sz="2950" spc="160" b="1">
                <a:latin typeface="Trebuchet MS"/>
                <a:cs typeface="Trebuchet MS"/>
              </a:rPr>
              <a:t>model </a:t>
            </a:r>
            <a:r>
              <a:rPr dirty="0" sz="2950" spc="110" b="1">
                <a:latin typeface="Trebuchet MS"/>
                <a:cs typeface="Trebuchet MS"/>
              </a:rPr>
              <a:t>achieved </a:t>
            </a:r>
            <a:r>
              <a:rPr dirty="0" sz="2950" spc="155" b="1">
                <a:latin typeface="Trebuchet MS"/>
                <a:cs typeface="Trebuchet MS"/>
              </a:rPr>
              <a:t>moderate </a:t>
            </a:r>
            <a:r>
              <a:rPr dirty="0" sz="2950" spc="75" b="1">
                <a:latin typeface="Trebuchet MS"/>
                <a:cs typeface="Trebuchet MS"/>
              </a:rPr>
              <a:t>accuracy, </a:t>
            </a:r>
            <a:r>
              <a:rPr dirty="0" sz="2950" spc="145" b="1">
                <a:latin typeface="Trebuchet MS"/>
                <a:cs typeface="Trebuchet MS"/>
              </a:rPr>
              <a:t>with </a:t>
            </a:r>
            <a:r>
              <a:rPr dirty="0" sz="2950" spc="114" b="1">
                <a:latin typeface="Trebuchet MS"/>
                <a:cs typeface="Trebuchet MS"/>
              </a:rPr>
              <a:t>its </a:t>
            </a:r>
            <a:r>
              <a:rPr dirty="0" sz="2950" spc="140" b="1">
                <a:latin typeface="Trebuchet MS"/>
                <a:cs typeface="Trebuchet MS"/>
              </a:rPr>
              <a:t>highest </a:t>
            </a:r>
            <a:r>
              <a:rPr dirty="0" sz="2950" spc="110" b="1">
                <a:latin typeface="Trebuchet MS"/>
                <a:cs typeface="Trebuchet MS"/>
              </a:rPr>
              <a:t>accuracy achieved </a:t>
            </a:r>
            <a:r>
              <a:rPr dirty="0" sz="2950" spc="114" b="1">
                <a:latin typeface="Trebuchet MS"/>
                <a:cs typeface="Trebuchet MS"/>
              </a:rPr>
              <a:t> </a:t>
            </a:r>
            <a:r>
              <a:rPr dirty="0" sz="2950" spc="145" b="1">
                <a:latin typeface="Trebuchet MS"/>
                <a:cs typeface="Trebuchet MS"/>
              </a:rPr>
              <a:t>with</a:t>
            </a:r>
            <a:r>
              <a:rPr dirty="0" sz="2950" spc="-120" b="1">
                <a:latin typeface="Trebuchet MS"/>
                <a:cs typeface="Trebuchet MS"/>
              </a:rPr>
              <a:t> </a:t>
            </a:r>
            <a:r>
              <a:rPr dirty="0" sz="2950" spc="225" b="1">
                <a:latin typeface="Trebuchet MS"/>
                <a:cs typeface="Trebuchet MS"/>
              </a:rPr>
              <a:t>a</a:t>
            </a:r>
            <a:r>
              <a:rPr dirty="0" sz="2950" spc="-120" b="1">
                <a:latin typeface="Trebuchet MS"/>
                <a:cs typeface="Trebuchet MS"/>
              </a:rPr>
              <a:t> </a:t>
            </a:r>
            <a:r>
              <a:rPr dirty="0" sz="2950" spc="145" b="1">
                <a:latin typeface="Trebuchet MS"/>
                <a:cs typeface="Trebuchet MS"/>
              </a:rPr>
              <a:t>batch</a:t>
            </a:r>
            <a:r>
              <a:rPr dirty="0" sz="2950" spc="-114" b="1">
                <a:latin typeface="Trebuchet MS"/>
                <a:cs typeface="Trebuchet MS"/>
              </a:rPr>
              <a:t> </a:t>
            </a:r>
            <a:r>
              <a:rPr dirty="0" sz="2950" spc="45" b="1">
                <a:latin typeface="Trebuchet MS"/>
                <a:cs typeface="Trebuchet MS"/>
              </a:rPr>
              <a:t>size</a:t>
            </a:r>
            <a:r>
              <a:rPr dirty="0" sz="2950" spc="-120" b="1">
                <a:latin typeface="Trebuchet MS"/>
                <a:cs typeface="Trebuchet MS"/>
              </a:rPr>
              <a:t> </a:t>
            </a:r>
            <a:r>
              <a:rPr dirty="0" sz="2950" spc="114" b="1">
                <a:latin typeface="Trebuchet MS"/>
                <a:cs typeface="Trebuchet MS"/>
              </a:rPr>
              <a:t>of</a:t>
            </a:r>
            <a:r>
              <a:rPr dirty="0" sz="2950" spc="-114" b="1">
                <a:latin typeface="Trebuchet MS"/>
                <a:cs typeface="Trebuchet MS"/>
              </a:rPr>
              <a:t> </a:t>
            </a:r>
            <a:r>
              <a:rPr dirty="0" sz="2950" spc="-35" b="1">
                <a:latin typeface="Trebuchet MS"/>
                <a:cs typeface="Trebuchet MS"/>
              </a:rPr>
              <a:t>64</a:t>
            </a:r>
            <a:r>
              <a:rPr dirty="0" sz="2950" spc="-120" b="1">
                <a:latin typeface="Trebuchet MS"/>
                <a:cs typeface="Trebuchet MS"/>
              </a:rPr>
              <a:t> </a:t>
            </a:r>
            <a:r>
              <a:rPr dirty="0" sz="2950" spc="200" b="1">
                <a:latin typeface="Trebuchet MS"/>
                <a:cs typeface="Trebuchet MS"/>
              </a:rPr>
              <a:t>and</a:t>
            </a:r>
            <a:r>
              <a:rPr dirty="0" sz="2950" spc="-114" b="1">
                <a:latin typeface="Trebuchet MS"/>
                <a:cs typeface="Trebuchet MS"/>
              </a:rPr>
              <a:t> </a:t>
            </a:r>
            <a:r>
              <a:rPr dirty="0" sz="2950" spc="215" b="1">
                <a:latin typeface="Trebuchet MS"/>
                <a:cs typeface="Trebuchet MS"/>
              </a:rPr>
              <a:t>an</a:t>
            </a:r>
            <a:r>
              <a:rPr dirty="0" sz="2950" spc="-120" b="1">
                <a:latin typeface="Trebuchet MS"/>
                <a:cs typeface="Trebuchet MS"/>
              </a:rPr>
              <a:t> </a:t>
            </a:r>
            <a:r>
              <a:rPr dirty="0" sz="2950" spc="120" b="1">
                <a:latin typeface="Trebuchet MS"/>
                <a:cs typeface="Trebuchet MS"/>
              </a:rPr>
              <a:t>epoch</a:t>
            </a:r>
            <a:r>
              <a:rPr dirty="0" sz="2950" spc="-120" b="1">
                <a:latin typeface="Trebuchet MS"/>
                <a:cs typeface="Trebuchet MS"/>
              </a:rPr>
              <a:t> </a:t>
            </a:r>
            <a:r>
              <a:rPr dirty="0" sz="2950" spc="114" b="1">
                <a:latin typeface="Trebuchet MS"/>
                <a:cs typeface="Trebuchet MS"/>
              </a:rPr>
              <a:t>of</a:t>
            </a:r>
            <a:r>
              <a:rPr dirty="0" sz="2950" spc="-114" b="1">
                <a:latin typeface="Trebuchet MS"/>
                <a:cs typeface="Trebuchet MS"/>
              </a:rPr>
              <a:t> </a:t>
            </a:r>
            <a:r>
              <a:rPr dirty="0" sz="2950" spc="-100" b="1">
                <a:latin typeface="Trebuchet MS"/>
                <a:cs typeface="Trebuchet MS"/>
              </a:rPr>
              <a:t>20,</a:t>
            </a:r>
            <a:r>
              <a:rPr dirty="0" sz="2950" spc="-120" b="1">
                <a:latin typeface="Trebuchet MS"/>
                <a:cs typeface="Trebuchet MS"/>
              </a:rPr>
              <a:t> </a:t>
            </a:r>
            <a:r>
              <a:rPr dirty="0" sz="2950" spc="125" b="1">
                <a:latin typeface="Trebuchet MS"/>
                <a:cs typeface="Trebuchet MS"/>
              </a:rPr>
              <a:t>reaching</a:t>
            </a:r>
            <a:r>
              <a:rPr dirty="0" sz="2950" spc="-114" b="1">
                <a:latin typeface="Trebuchet MS"/>
                <a:cs typeface="Trebuchet MS"/>
              </a:rPr>
              <a:t> </a:t>
            </a:r>
            <a:r>
              <a:rPr dirty="0" sz="2950" spc="5" b="1">
                <a:latin typeface="Trebuchet MS"/>
                <a:cs typeface="Trebuchet MS"/>
              </a:rPr>
              <a:t>92.17%.</a:t>
            </a:r>
            <a:r>
              <a:rPr dirty="0" sz="2950" spc="-120" b="1">
                <a:latin typeface="Trebuchet MS"/>
                <a:cs typeface="Trebuchet MS"/>
              </a:rPr>
              <a:t> </a:t>
            </a:r>
            <a:r>
              <a:rPr dirty="0" sz="2950" spc="95" b="1">
                <a:latin typeface="Trebuchet MS"/>
                <a:cs typeface="Trebuchet MS"/>
              </a:rPr>
              <a:t>However,</a:t>
            </a:r>
            <a:r>
              <a:rPr dirty="0" sz="2950" spc="-114" b="1">
                <a:latin typeface="Trebuchet MS"/>
                <a:cs typeface="Trebuchet MS"/>
              </a:rPr>
              <a:t> </a:t>
            </a:r>
            <a:r>
              <a:rPr dirty="0" sz="2950" spc="125" b="1">
                <a:latin typeface="Trebuchet MS"/>
                <a:cs typeface="Trebuchet MS"/>
              </a:rPr>
              <a:t>the</a:t>
            </a:r>
            <a:r>
              <a:rPr dirty="0" sz="2950" spc="-120" b="1">
                <a:latin typeface="Trebuchet MS"/>
                <a:cs typeface="Trebuchet MS"/>
              </a:rPr>
              <a:t> </a:t>
            </a:r>
            <a:r>
              <a:rPr dirty="0" sz="2950" spc="160" b="1">
                <a:latin typeface="Trebuchet MS"/>
                <a:cs typeface="Trebuchet MS"/>
              </a:rPr>
              <a:t>model</a:t>
            </a:r>
            <a:r>
              <a:rPr dirty="0" sz="2950" spc="-114" b="1">
                <a:latin typeface="Trebuchet MS"/>
                <a:cs typeface="Trebuchet MS"/>
              </a:rPr>
              <a:t> </a:t>
            </a:r>
            <a:r>
              <a:rPr dirty="0" sz="2950" spc="220" b="1">
                <a:latin typeface="Trebuchet MS"/>
                <a:cs typeface="Trebuchet MS"/>
              </a:rPr>
              <a:t>was </a:t>
            </a:r>
            <a:r>
              <a:rPr dirty="0" sz="2950" spc="-875" b="1">
                <a:latin typeface="Trebuchet MS"/>
                <a:cs typeface="Trebuchet MS"/>
              </a:rPr>
              <a:t> </a:t>
            </a:r>
            <a:r>
              <a:rPr dirty="0" sz="2950" spc="165" b="1">
                <a:latin typeface="Trebuchet MS"/>
                <a:cs typeface="Trebuchet MS"/>
              </a:rPr>
              <a:t>not</a:t>
            </a:r>
            <a:r>
              <a:rPr dirty="0" sz="2950" spc="-120" b="1">
                <a:latin typeface="Trebuchet MS"/>
                <a:cs typeface="Trebuchet MS"/>
              </a:rPr>
              <a:t> </a:t>
            </a:r>
            <a:r>
              <a:rPr dirty="0" sz="2950" spc="120" b="1">
                <a:latin typeface="Trebuchet MS"/>
                <a:cs typeface="Trebuchet MS"/>
              </a:rPr>
              <a:t>able</a:t>
            </a:r>
            <a:r>
              <a:rPr dirty="0" sz="2950" spc="-120" b="1">
                <a:latin typeface="Trebuchet MS"/>
                <a:cs typeface="Trebuchet MS"/>
              </a:rPr>
              <a:t> </a:t>
            </a:r>
            <a:r>
              <a:rPr dirty="0" sz="2950" spc="145" b="1">
                <a:latin typeface="Trebuchet MS"/>
                <a:cs typeface="Trebuchet MS"/>
              </a:rPr>
              <a:t>to</a:t>
            </a:r>
            <a:r>
              <a:rPr dirty="0" sz="2950" spc="-120" b="1">
                <a:latin typeface="Trebuchet MS"/>
                <a:cs typeface="Trebuchet MS"/>
              </a:rPr>
              <a:t> </a:t>
            </a:r>
            <a:r>
              <a:rPr dirty="0" sz="2950" spc="100" b="1">
                <a:latin typeface="Trebuchet MS"/>
                <a:cs typeface="Trebuchet MS"/>
              </a:rPr>
              <a:t>achieve</a:t>
            </a:r>
            <a:r>
              <a:rPr dirty="0" sz="2950" spc="-120" b="1">
                <a:latin typeface="Trebuchet MS"/>
                <a:cs typeface="Trebuchet MS"/>
              </a:rPr>
              <a:t> </a:t>
            </a:r>
            <a:r>
              <a:rPr dirty="0" sz="2950" spc="225" b="1">
                <a:latin typeface="Trebuchet MS"/>
                <a:cs typeface="Trebuchet MS"/>
              </a:rPr>
              <a:t>a</a:t>
            </a:r>
            <a:r>
              <a:rPr dirty="0" sz="2950" spc="-120" b="1">
                <a:latin typeface="Trebuchet MS"/>
                <a:cs typeface="Trebuchet MS"/>
              </a:rPr>
              <a:t> </a:t>
            </a:r>
            <a:r>
              <a:rPr dirty="0" sz="2950" spc="155" b="1">
                <a:latin typeface="Trebuchet MS"/>
                <a:cs typeface="Trebuchet MS"/>
              </a:rPr>
              <a:t>high</a:t>
            </a:r>
            <a:r>
              <a:rPr dirty="0" sz="2950" spc="-120" b="1">
                <a:latin typeface="Trebuchet MS"/>
                <a:cs typeface="Trebuchet MS"/>
              </a:rPr>
              <a:t> </a:t>
            </a:r>
            <a:r>
              <a:rPr dirty="0" sz="2950" spc="110" b="1">
                <a:latin typeface="Trebuchet MS"/>
                <a:cs typeface="Trebuchet MS"/>
              </a:rPr>
              <a:t>accuracy</a:t>
            </a:r>
            <a:r>
              <a:rPr dirty="0" sz="2950" spc="-120" b="1">
                <a:latin typeface="Trebuchet MS"/>
                <a:cs typeface="Trebuchet MS"/>
              </a:rPr>
              <a:t> </a:t>
            </a:r>
            <a:r>
              <a:rPr dirty="0" sz="2950" spc="155" b="1">
                <a:latin typeface="Trebuchet MS"/>
                <a:cs typeface="Trebuchet MS"/>
              </a:rPr>
              <a:t>compared</a:t>
            </a:r>
            <a:r>
              <a:rPr dirty="0" sz="2950" spc="-120" b="1">
                <a:latin typeface="Trebuchet MS"/>
                <a:cs typeface="Trebuchet MS"/>
              </a:rPr>
              <a:t> </a:t>
            </a:r>
            <a:r>
              <a:rPr dirty="0" sz="2950" spc="145" b="1">
                <a:latin typeface="Trebuchet MS"/>
                <a:cs typeface="Trebuchet MS"/>
              </a:rPr>
              <a:t>to</a:t>
            </a:r>
            <a:r>
              <a:rPr dirty="0" sz="2950" spc="-114" b="1">
                <a:latin typeface="Trebuchet MS"/>
                <a:cs typeface="Trebuchet MS"/>
              </a:rPr>
              <a:t> </a:t>
            </a:r>
            <a:r>
              <a:rPr dirty="0" sz="2950" spc="125" b="1">
                <a:latin typeface="Trebuchet MS"/>
                <a:cs typeface="Trebuchet MS"/>
              </a:rPr>
              <a:t>other</a:t>
            </a:r>
            <a:r>
              <a:rPr dirty="0" sz="2950" spc="-120" b="1">
                <a:latin typeface="Trebuchet MS"/>
                <a:cs typeface="Trebuchet MS"/>
              </a:rPr>
              <a:t> </a:t>
            </a:r>
            <a:r>
              <a:rPr dirty="0" sz="2950" spc="110" b="1">
                <a:latin typeface="Trebuchet MS"/>
                <a:cs typeface="Trebuchet MS"/>
              </a:rPr>
              <a:t>models.</a:t>
            </a:r>
            <a:endParaRPr sz="29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204773"/>
            <a:ext cx="2947035" cy="47942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950" spc="130">
                <a:solidFill>
                  <a:srgbClr val="000000"/>
                </a:solidFill>
              </a:rPr>
              <a:t>Result</a:t>
            </a:r>
            <a:r>
              <a:rPr dirty="0" sz="2950" spc="-190">
                <a:solidFill>
                  <a:srgbClr val="000000"/>
                </a:solidFill>
              </a:rPr>
              <a:t> </a:t>
            </a:r>
            <a:r>
              <a:rPr dirty="0" sz="2950" spc="110">
                <a:solidFill>
                  <a:srgbClr val="000000"/>
                </a:solidFill>
              </a:rPr>
              <a:t>analysis:</a:t>
            </a:r>
            <a:endParaRPr sz="295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0399" y="6172946"/>
              <a:ext cx="6391274" cy="38290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2762" y="1895329"/>
              <a:ext cx="9601199" cy="41052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03179" y="2244268"/>
              <a:ext cx="7353299" cy="580072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44381" y="469181"/>
            <a:ext cx="2672715" cy="1427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200" spc="-225" b="1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9200" spc="-595" b="1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9200" spc="-590" b="1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endParaRPr sz="9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"/>
            <a:ext cx="18288000" cy="10287000"/>
            <a:chOff x="0" y="3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0726" y="2070493"/>
              <a:ext cx="8896349" cy="30765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9497" y="5532938"/>
              <a:ext cx="7743824" cy="43338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44358" y="2837327"/>
              <a:ext cx="7839074" cy="587692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63264" y="469187"/>
            <a:ext cx="12311380" cy="1427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200" spc="-1065">
                <a:latin typeface="Verdana"/>
                <a:cs typeface="Verdana"/>
              </a:rPr>
              <a:t>R</a:t>
            </a:r>
            <a:r>
              <a:rPr dirty="0" sz="9200" spc="-730">
                <a:latin typeface="Verdana"/>
                <a:cs typeface="Verdana"/>
              </a:rPr>
              <a:t>e</a:t>
            </a:r>
            <a:r>
              <a:rPr dirty="0" sz="9200" spc="-894">
                <a:latin typeface="Verdana"/>
                <a:cs typeface="Verdana"/>
              </a:rPr>
              <a:t>s</a:t>
            </a:r>
            <a:r>
              <a:rPr dirty="0" sz="9200" spc="-595">
                <a:latin typeface="Verdana"/>
                <a:cs typeface="Verdana"/>
              </a:rPr>
              <a:t>N</a:t>
            </a:r>
            <a:r>
              <a:rPr dirty="0" sz="9200" spc="-730">
                <a:latin typeface="Verdana"/>
                <a:cs typeface="Verdana"/>
              </a:rPr>
              <a:t>e</a:t>
            </a:r>
            <a:r>
              <a:rPr dirty="0" sz="9200" spc="-350">
                <a:latin typeface="Verdana"/>
                <a:cs typeface="Verdana"/>
              </a:rPr>
              <a:t>t</a:t>
            </a:r>
            <a:r>
              <a:rPr dirty="0" sz="9200" spc="-1015">
                <a:latin typeface="Verdana"/>
                <a:cs typeface="Verdana"/>
              </a:rPr>
              <a:t>5</a:t>
            </a:r>
            <a:r>
              <a:rPr dirty="0" sz="9200" spc="-125">
                <a:latin typeface="Verdana"/>
                <a:cs typeface="Verdana"/>
              </a:rPr>
              <a:t>0</a:t>
            </a:r>
            <a:r>
              <a:rPr dirty="0" sz="9200" spc="-980">
                <a:latin typeface="Verdana"/>
                <a:cs typeface="Verdana"/>
              </a:rPr>
              <a:t> </a:t>
            </a:r>
            <a:r>
              <a:rPr dirty="0" sz="9200" spc="-1065">
                <a:latin typeface="Verdana"/>
                <a:cs typeface="Verdana"/>
              </a:rPr>
              <a:t>R</a:t>
            </a:r>
            <a:r>
              <a:rPr dirty="0" sz="9200" spc="-620">
                <a:latin typeface="Verdana"/>
                <a:cs typeface="Verdana"/>
              </a:rPr>
              <a:t>G</a:t>
            </a:r>
            <a:r>
              <a:rPr dirty="0" sz="9200" spc="-585">
                <a:latin typeface="Verdana"/>
                <a:cs typeface="Verdana"/>
              </a:rPr>
              <a:t>B</a:t>
            </a:r>
            <a:r>
              <a:rPr dirty="0" sz="9200" spc="-980">
                <a:latin typeface="Verdana"/>
                <a:cs typeface="Verdana"/>
              </a:rPr>
              <a:t> </a:t>
            </a:r>
            <a:r>
              <a:rPr dirty="0" sz="9200" spc="-1170">
                <a:latin typeface="Verdana"/>
                <a:cs typeface="Verdana"/>
              </a:rPr>
              <a:t>m</a:t>
            </a:r>
            <a:r>
              <a:rPr dirty="0" sz="9200" spc="-565">
                <a:latin typeface="Verdana"/>
                <a:cs typeface="Verdana"/>
              </a:rPr>
              <a:t>o</a:t>
            </a:r>
            <a:r>
              <a:rPr dirty="0" sz="9200" spc="-500">
                <a:latin typeface="Verdana"/>
                <a:cs typeface="Verdana"/>
              </a:rPr>
              <a:t>d</a:t>
            </a:r>
            <a:r>
              <a:rPr dirty="0" sz="9200" spc="-730">
                <a:latin typeface="Verdana"/>
                <a:cs typeface="Verdana"/>
              </a:rPr>
              <a:t>e</a:t>
            </a:r>
            <a:r>
              <a:rPr dirty="0" sz="9200" spc="-300">
                <a:latin typeface="Verdana"/>
                <a:cs typeface="Verdana"/>
              </a:rPr>
              <a:t>l</a:t>
            </a:r>
            <a:endParaRPr sz="9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9009" y="2161042"/>
              <a:ext cx="7972424" cy="36766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41022" y="6108546"/>
              <a:ext cx="6181724" cy="40766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58558" y="2357096"/>
              <a:ext cx="8029574" cy="75056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87362" y="469181"/>
            <a:ext cx="7284720" cy="1427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200" spc="-1445">
                <a:latin typeface="Tahoma"/>
                <a:cs typeface="Tahoma"/>
              </a:rPr>
              <a:t>I</a:t>
            </a:r>
            <a:r>
              <a:rPr dirty="0" sz="9200" spc="-95">
                <a:latin typeface="Tahoma"/>
                <a:cs typeface="Tahoma"/>
              </a:rPr>
              <a:t>n</a:t>
            </a:r>
            <a:r>
              <a:rPr dirty="0" sz="9200" spc="250">
                <a:latin typeface="Tahoma"/>
                <a:cs typeface="Tahoma"/>
              </a:rPr>
              <a:t>c</a:t>
            </a:r>
            <a:r>
              <a:rPr dirty="0" sz="9200" spc="-85">
                <a:latin typeface="Tahoma"/>
                <a:cs typeface="Tahoma"/>
              </a:rPr>
              <a:t>e</a:t>
            </a:r>
            <a:r>
              <a:rPr dirty="0" sz="9200" spc="135">
                <a:latin typeface="Tahoma"/>
                <a:cs typeface="Tahoma"/>
              </a:rPr>
              <a:t>p</a:t>
            </a:r>
            <a:r>
              <a:rPr dirty="0" sz="9200" spc="20">
                <a:latin typeface="Tahoma"/>
                <a:cs typeface="Tahoma"/>
              </a:rPr>
              <a:t>t</a:t>
            </a:r>
            <a:r>
              <a:rPr dirty="0" sz="9200" spc="-114">
                <a:latin typeface="Tahoma"/>
                <a:cs typeface="Tahoma"/>
              </a:rPr>
              <a:t>i</a:t>
            </a:r>
            <a:r>
              <a:rPr dirty="0" sz="9200" spc="75">
                <a:latin typeface="Tahoma"/>
                <a:cs typeface="Tahoma"/>
              </a:rPr>
              <a:t>o</a:t>
            </a:r>
            <a:r>
              <a:rPr dirty="0" sz="9200" spc="-90">
                <a:latin typeface="Tahoma"/>
                <a:cs typeface="Tahoma"/>
              </a:rPr>
              <a:t>n</a:t>
            </a:r>
            <a:r>
              <a:rPr dirty="0" sz="9200" spc="-530">
                <a:latin typeface="Tahoma"/>
                <a:cs typeface="Tahoma"/>
              </a:rPr>
              <a:t> </a:t>
            </a:r>
            <a:r>
              <a:rPr dirty="0" sz="9200" spc="20">
                <a:latin typeface="Tahoma"/>
                <a:cs typeface="Tahoma"/>
              </a:rPr>
              <a:t>V</a:t>
            </a:r>
            <a:r>
              <a:rPr dirty="0" sz="9200" spc="-425">
                <a:latin typeface="Tahoma"/>
                <a:cs typeface="Tahoma"/>
              </a:rPr>
              <a:t>3</a:t>
            </a:r>
            <a:endParaRPr sz="9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2765" y="2112653"/>
              <a:ext cx="8105774" cy="30289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700" y="5551638"/>
              <a:ext cx="7229474" cy="45624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31891" y="1028700"/>
              <a:ext cx="8115299" cy="85724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952575" y="469182"/>
            <a:ext cx="4354195" cy="1427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200" spc="-5" b="0">
                <a:latin typeface="Microsoft Sans Serif"/>
                <a:cs typeface="Microsoft Sans Serif"/>
              </a:rPr>
              <a:t>V</a:t>
            </a:r>
            <a:r>
              <a:rPr dirty="0" sz="9200" spc="-335" b="0">
                <a:latin typeface="Microsoft Sans Serif"/>
                <a:cs typeface="Microsoft Sans Serif"/>
              </a:rPr>
              <a:t>GG</a:t>
            </a:r>
            <a:r>
              <a:rPr dirty="0" sz="9200" spc="415" b="0">
                <a:latin typeface="Microsoft Sans Serif"/>
                <a:cs typeface="Microsoft Sans Serif"/>
              </a:rPr>
              <a:t>-</a:t>
            </a:r>
            <a:r>
              <a:rPr dirty="0" sz="9200" spc="-229" b="0">
                <a:latin typeface="Microsoft Sans Serif"/>
                <a:cs typeface="Microsoft Sans Serif"/>
              </a:rPr>
              <a:t>1</a:t>
            </a:r>
            <a:r>
              <a:rPr dirty="0" sz="9200" spc="795" b="0">
                <a:latin typeface="Microsoft Sans Serif"/>
                <a:cs typeface="Microsoft Sans Serif"/>
              </a:rPr>
              <a:t>9</a:t>
            </a:r>
            <a:endParaRPr sz="9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5293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258301"/>
            <a:ext cx="10785360" cy="102869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31622" y="754158"/>
            <a:ext cx="3608070" cy="786130"/>
          </a:xfrm>
          <a:prstGeom prst="rect"/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4950" spc="-75">
                <a:latin typeface="Tahoma"/>
                <a:cs typeface="Tahoma"/>
              </a:rPr>
              <a:t>C</a:t>
            </a:r>
            <a:r>
              <a:rPr dirty="0" sz="4950" spc="114">
                <a:latin typeface="Tahoma"/>
                <a:cs typeface="Tahoma"/>
              </a:rPr>
              <a:t>o</a:t>
            </a:r>
            <a:r>
              <a:rPr dirty="0" sz="4950" spc="165">
                <a:latin typeface="Tahoma"/>
                <a:cs typeface="Tahoma"/>
              </a:rPr>
              <a:t>n</a:t>
            </a:r>
            <a:r>
              <a:rPr dirty="0" sz="4950" spc="70">
                <a:latin typeface="Tahoma"/>
                <a:cs typeface="Tahoma"/>
              </a:rPr>
              <a:t>c</a:t>
            </a:r>
            <a:r>
              <a:rPr dirty="0" sz="4950" spc="110">
                <a:latin typeface="Tahoma"/>
                <a:cs typeface="Tahoma"/>
              </a:rPr>
              <a:t>l</a:t>
            </a:r>
            <a:r>
              <a:rPr dirty="0" sz="4950" spc="165">
                <a:latin typeface="Tahoma"/>
                <a:cs typeface="Tahoma"/>
              </a:rPr>
              <a:t>u</a:t>
            </a:r>
            <a:r>
              <a:rPr dirty="0" sz="4950" spc="105">
                <a:latin typeface="Tahoma"/>
                <a:cs typeface="Tahoma"/>
              </a:rPr>
              <a:t>s</a:t>
            </a:r>
            <a:r>
              <a:rPr dirty="0" sz="4950" spc="120">
                <a:latin typeface="Tahoma"/>
                <a:cs typeface="Tahoma"/>
              </a:rPr>
              <a:t>i</a:t>
            </a:r>
            <a:r>
              <a:rPr dirty="0" sz="4950" spc="114">
                <a:latin typeface="Tahoma"/>
                <a:cs typeface="Tahoma"/>
              </a:rPr>
              <a:t>o</a:t>
            </a:r>
            <a:r>
              <a:rPr dirty="0" sz="4950" spc="170">
                <a:latin typeface="Tahoma"/>
                <a:cs typeface="Tahoma"/>
              </a:rPr>
              <a:t>n</a:t>
            </a:r>
            <a:endParaRPr sz="495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1175" y="2444745"/>
            <a:ext cx="16242030" cy="6826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5000"/>
              </a:lnSpc>
              <a:spcBef>
                <a:spcPts val="100"/>
              </a:spcBef>
            </a:pPr>
            <a:r>
              <a:rPr dirty="0" sz="2500" spc="-135" b="1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dirty="0" sz="2500" spc="-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40" b="1">
                <a:solidFill>
                  <a:srgbClr val="FFFFFF"/>
                </a:solidFill>
                <a:latin typeface="Tahoma"/>
                <a:cs typeface="Tahoma"/>
              </a:rPr>
              <a:t>conclusion,</a:t>
            </a:r>
            <a:r>
              <a:rPr dirty="0" sz="2500" spc="-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50" b="1">
                <a:solidFill>
                  <a:srgbClr val="FFFFFF"/>
                </a:solidFill>
                <a:latin typeface="Tahoma"/>
                <a:cs typeface="Tahoma"/>
              </a:rPr>
              <a:t>we</a:t>
            </a:r>
            <a:r>
              <a:rPr dirty="0" sz="2500" spc="-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65" b="1">
                <a:solidFill>
                  <a:srgbClr val="FFFFFF"/>
                </a:solidFill>
                <a:latin typeface="Tahoma"/>
                <a:cs typeface="Tahoma"/>
              </a:rPr>
              <a:t>have</a:t>
            </a:r>
            <a:r>
              <a:rPr dirty="0" sz="2500" spc="-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65" b="1">
                <a:solidFill>
                  <a:srgbClr val="FFFFFF"/>
                </a:solidFill>
                <a:latin typeface="Tahoma"/>
                <a:cs typeface="Tahoma"/>
              </a:rPr>
              <a:t>implemented</a:t>
            </a:r>
            <a:r>
              <a:rPr dirty="0" sz="2500" spc="-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40" b="1">
                <a:solidFill>
                  <a:srgbClr val="FFFFFF"/>
                </a:solidFill>
                <a:latin typeface="Tahoma"/>
                <a:cs typeface="Tahoma"/>
              </a:rPr>
              <a:t>deep</a:t>
            </a:r>
            <a:r>
              <a:rPr dirty="0" sz="2500" spc="-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75" b="1">
                <a:solidFill>
                  <a:srgbClr val="FFFFFF"/>
                </a:solidFill>
                <a:latin typeface="Tahoma"/>
                <a:cs typeface="Tahoma"/>
              </a:rPr>
              <a:t>CNNs</a:t>
            </a:r>
            <a:r>
              <a:rPr dirty="0" sz="2500" spc="-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50" b="1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500" spc="-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70" b="1">
                <a:solidFill>
                  <a:srgbClr val="FFFFFF"/>
                </a:solidFill>
                <a:latin typeface="Tahoma"/>
                <a:cs typeface="Tahoma"/>
              </a:rPr>
              <a:t>transfer</a:t>
            </a:r>
            <a:r>
              <a:rPr dirty="0" sz="2500" spc="-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45" b="1">
                <a:solidFill>
                  <a:srgbClr val="FFFFFF"/>
                </a:solidFill>
                <a:latin typeface="Tahoma"/>
                <a:cs typeface="Tahoma"/>
              </a:rPr>
              <a:t>learning</a:t>
            </a:r>
            <a:r>
              <a:rPr dirty="0" sz="2500" spc="-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55" b="1">
                <a:solidFill>
                  <a:srgbClr val="FFFFFF"/>
                </a:solidFill>
                <a:latin typeface="Tahoma"/>
                <a:cs typeface="Tahoma"/>
              </a:rPr>
              <a:t>techniques</a:t>
            </a:r>
            <a:r>
              <a:rPr dirty="0" sz="2500" spc="-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65" b="1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dirty="0" sz="2500" spc="-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35" b="1">
                <a:solidFill>
                  <a:srgbClr val="FFFFFF"/>
                </a:solidFill>
                <a:latin typeface="Tahoma"/>
                <a:cs typeface="Tahoma"/>
              </a:rPr>
              <a:t>multi-disease </a:t>
            </a:r>
            <a:r>
              <a:rPr dirty="0" sz="2500" spc="-72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55" b="1">
                <a:solidFill>
                  <a:srgbClr val="FFFFFF"/>
                </a:solidFill>
                <a:latin typeface="Tahoma"/>
                <a:cs typeface="Tahoma"/>
              </a:rPr>
              <a:t>prediction </a:t>
            </a:r>
            <a:r>
              <a:rPr dirty="0" sz="2500" spc="35" b="1">
                <a:solidFill>
                  <a:srgbClr val="FFFFFF"/>
                </a:solidFill>
                <a:latin typeface="Tahoma"/>
                <a:cs typeface="Tahoma"/>
              </a:rPr>
              <a:t>using </a:t>
            </a:r>
            <a:r>
              <a:rPr dirty="0" sz="2500" spc="60" b="1">
                <a:solidFill>
                  <a:srgbClr val="FFFFFF"/>
                </a:solidFill>
                <a:latin typeface="Tahoma"/>
                <a:cs typeface="Tahoma"/>
              </a:rPr>
              <a:t>chest </a:t>
            </a:r>
            <a:r>
              <a:rPr dirty="0" sz="2500" b="1">
                <a:solidFill>
                  <a:srgbClr val="FFFFFF"/>
                </a:solidFill>
                <a:latin typeface="Tahoma"/>
                <a:cs typeface="Tahoma"/>
              </a:rPr>
              <a:t>X-rays. </a:t>
            </a:r>
            <a:r>
              <a:rPr dirty="0" sz="2500" spc="40" b="1">
                <a:solidFill>
                  <a:srgbClr val="FFFFFF"/>
                </a:solidFill>
                <a:latin typeface="Tahoma"/>
                <a:cs typeface="Tahoma"/>
              </a:rPr>
              <a:t>We </a:t>
            </a:r>
            <a:r>
              <a:rPr dirty="0" sz="2500" spc="45" b="1">
                <a:solidFill>
                  <a:srgbClr val="FFFFFF"/>
                </a:solidFill>
                <a:latin typeface="Tahoma"/>
                <a:cs typeface="Tahoma"/>
              </a:rPr>
              <a:t>utilized </a:t>
            </a:r>
            <a:r>
              <a:rPr dirty="0" sz="2500" spc="75" b="1">
                <a:solidFill>
                  <a:srgbClr val="FFFFFF"/>
                </a:solidFill>
                <a:latin typeface="Tahoma"/>
                <a:cs typeface="Tahoma"/>
              </a:rPr>
              <a:t>three </a:t>
            </a:r>
            <a:r>
              <a:rPr dirty="0" sz="2500" spc="30" b="1">
                <a:solidFill>
                  <a:srgbClr val="FFFFFF"/>
                </a:solidFill>
                <a:latin typeface="Tahoma"/>
                <a:cs typeface="Tahoma"/>
              </a:rPr>
              <a:t>pre-trained </a:t>
            </a:r>
            <a:r>
              <a:rPr dirty="0" sz="2500" spc="45" b="1">
                <a:solidFill>
                  <a:srgbClr val="FFFFFF"/>
                </a:solidFill>
                <a:latin typeface="Tahoma"/>
                <a:cs typeface="Tahoma"/>
              </a:rPr>
              <a:t>models, </a:t>
            </a:r>
            <a:r>
              <a:rPr dirty="0" sz="2500" spc="-45" b="1">
                <a:solidFill>
                  <a:srgbClr val="FFFFFF"/>
                </a:solidFill>
                <a:latin typeface="Tahoma"/>
                <a:cs typeface="Tahoma"/>
              </a:rPr>
              <a:t>VGG19, </a:t>
            </a:r>
            <a:r>
              <a:rPr dirty="0" sz="2500" spc="-10" b="1">
                <a:solidFill>
                  <a:srgbClr val="FFFFFF"/>
                </a:solidFill>
                <a:latin typeface="Tahoma"/>
                <a:cs typeface="Tahoma"/>
              </a:rPr>
              <a:t>Resnet50 </a:t>
            </a:r>
            <a:r>
              <a:rPr dirty="0" sz="2500" spc="50" b="1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dirty="0" sz="2500" spc="5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b="1">
                <a:solidFill>
                  <a:srgbClr val="FFFFFF"/>
                </a:solidFill>
                <a:latin typeface="Tahoma"/>
                <a:cs typeface="Tahoma"/>
              </a:rPr>
              <a:t>InceptionV3, </a:t>
            </a:r>
            <a:r>
              <a:rPr dirty="0" sz="2500" spc="30" b="1">
                <a:solidFill>
                  <a:srgbClr val="FFFFFF"/>
                </a:solidFill>
                <a:latin typeface="Tahoma"/>
                <a:cs typeface="Tahoma"/>
              </a:rPr>
              <a:t>along </a:t>
            </a:r>
            <a:r>
              <a:rPr dirty="0" sz="2500" spc="70" b="1">
                <a:solidFill>
                  <a:srgbClr val="FFFFFF"/>
                </a:solidFill>
                <a:latin typeface="Tahoma"/>
                <a:cs typeface="Tahoma"/>
              </a:rPr>
              <a:t>with </a:t>
            </a:r>
            <a:r>
              <a:rPr dirty="0" sz="2500" spc="60" b="1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dirty="0" sz="2500" spc="85" b="1">
                <a:solidFill>
                  <a:srgbClr val="FFFFFF"/>
                </a:solidFill>
                <a:latin typeface="Tahoma"/>
                <a:cs typeface="Tahoma"/>
              </a:rPr>
              <a:t>CNN </a:t>
            </a:r>
            <a:r>
              <a:rPr dirty="0" sz="2500" spc="60" b="1">
                <a:solidFill>
                  <a:srgbClr val="FFFFFF"/>
                </a:solidFill>
                <a:latin typeface="Tahoma"/>
                <a:cs typeface="Tahoma"/>
              </a:rPr>
              <a:t>built </a:t>
            </a:r>
            <a:r>
              <a:rPr dirty="0" sz="2500" spc="75" b="1">
                <a:solidFill>
                  <a:srgbClr val="FFFFFF"/>
                </a:solidFill>
                <a:latin typeface="Tahoma"/>
                <a:cs typeface="Tahoma"/>
              </a:rPr>
              <a:t>from </a:t>
            </a:r>
            <a:r>
              <a:rPr dirty="0" sz="2500" spc="55" b="1">
                <a:solidFill>
                  <a:srgbClr val="FFFFFF"/>
                </a:solidFill>
                <a:latin typeface="Tahoma"/>
                <a:cs typeface="Tahoma"/>
              </a:rPr>
              <a:t>scratch </a:t>
            </a:r>
            <a:r>
              <a:rPr dirty="0" sz="2500" spc="75" b="1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dirty="0" sz="2500" spc="50" b="1">
                <a:solidFill>
                  <a:srgbClr val="FFFFFF"/>
                </a:solidFill>
                <a:latin typeface="Tahoma"/>
                <a:cs typeface="Tahoma"/>
              </a:rPr>
              <a:t>classify six </a:t>
            </a:r>
            <a:r>
              <a:rPr dirty="0" sz="2500" spc="45" b="1">
                <a:solidFill>
                  <a:srgbClr val="FFFFFF"/>
                </a:solidFill>
                <a:latin typeface="Tahoma"/>
                <a:cs typeface="Tahoma"/>
              </a:rPr>
              <a:t>categories </a:t>
            </a:r>
            <a:r>
              <a:rPr dirty="0" sz="2500" spc="-285" b="1">
                <a:solidFill>
                  <a:srgbClr val="FFFFFF"/>
                </a:solidFill>
                <a:latin typeface="Tahoma"/>
                <a:cs typeface="Tahoma"/>
              </a:rPr>
              <a:t>- </a:t>
            </a:r>
            <a:r>
              <a:rPr dirty="0" sz="2500" spc="35" b="1">
                <a:solidFill>
                  <a:srgbClr val="FFFFFF"/>
                </a:solidFill>
                <a:latin typeface="Tahoma"/>
                <a:cs typeface="Tahoma"/>
              </a:rPr>
              <a:t>Cardiomegaly, </a:t>
            </a:r>
            <a:r>
              <a:rPr dirty="0" sz="2500" spc="20" b="1">
                <a:solidFill>
                  <a:srgbClr val="FFFFFF"/>
                </a:solidFill>
                <a:latin typeface="Tahoma"/>
                <a:cs typeface="Tahoma"/>
              </a:rPr>
              <a:t>Covid, </a:t>
            </a:r>
            <a:r>
              <a:rPr dirty="0" sz="2500" spc="2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70" b="1">
                <a:solidFill>
                  <a:srgbClr val="FFFFFF"/>
                </a:solidFill>
                <a:latin typeface="Tahoma"/>
                <a:cs typeface="Tahoma"/>
              </a:rPr>
              <a:t>Normal, </a:t>
            </a:r>
            <a:r>
              <a:rPr dirty="0" sz="2500" spc="45" b="1">
                <a:solidFill>
                  <a:srgbClr val="FFFFFF"/>
                </a:solidFill>
                <a:latin typeface="Tahoma"/>
                <a:cs typeface="Tahoma"/>
              </a:rPr>
              <a:t>Pneumonia, </a:t>
            </a:r>
            <a:r>
              <a:rPr dirty="0" sz="2500" spc="50" b="1">
                <a:solidFill>
                  <a:srgbClr val="FFFFFF"/>
                </a:solidFill>
                <a:latin typeface="Tahoma"/>
                <a:cs typeface="Tahoma"/>
              </a:rPr>
              <a:t>Pneumothorax, and </a:t>
            </a:r>
            <a:r>
              <a:rPr dirty="0" sz="2500" spc="30" b="1">
                <a:solidFill>
                  <a:srgbClr val="FFFFFF"/>
                </a:solidFill>
                <a:latin typeface="Tahoma"/>
                <a:cs typeface="Tahoma"/>
              </a:rPr>
              <a:t>Tuberculosis. </a:t>
            </a:r>
            <a:r>
              <a:rPr dirty="0" sz="2500" spc="20" b="1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dirty="0" sz="2500" spc="65" b="1">
                <a:solidFill>
                  <a:srgbClr val="FFFFFF"/>
                </a:solidFill>
                <a:latin typeface="Tahoma"/>
                <a:cs typeface="Tahoma"/>
              </a:rPr>
              <a:t>dataset </a:t>
            </a:r>
            <a:r>
              <a:rPr dirty="0" sz="2500" spc="45" b="1">
                <a:solidFill>
                  <a:srgbClr val="FFFFFF"/>
                </a:solidFill>
                <a:latin typeface="Tahoma"/>
                <a:cs typeface="Tahoma"/>
              </a:rPr>
              <a:t>was preprocessed </a:t>
            </a:r>
            <a:r>
              <a:rPr dirty="0" sz="2500" spc="75" b="1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dirty="0" sz="2500" spc="60" b="1">
                <a:solidFill>
                  <a:srgbClr val="FFFFFF"/>
                </a:solidFill>
                <a:latin typeface="Tahoma"/>
                <a:cs typeface="Tahoma"/>
              </a:rPr>
              <a:t>ensure </a:t>
            </a:r>
            <a:r>
              <a:rPr dirty="0" sz="2500" spc="6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85" b="1">
                <a:solidFill>
                  <a:srgbClr val="FFFFFF"/>
                </a:solidFill>
                <a:latin typeface="Tahoma"/>
                <a:cs typeface="Tahoma"/>
              </a:rPr>
              <a:t>that </a:t>
            </a:r>
            <a:r>
              <a:rPr dirty="0" sz="2500" spc="75" b="1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dirty="0" sz="2500" spc="40" b="1">
                <a:solidFill>
                  <a:srgbClr val="FFFFFF"/>
                </a:solidFill>
                <a:latin typeface="Tahoma"/>
                <a:cs typeface="Tahoma"/>
              </a:rPr>
              <a:t>images </a:t>
            </a:r>
            <a:r>
              <a:rPr dirty="0" sz="2500" spc="60" b="1">
                <a:solidFill>
                  <a:srgbClr val="FFFFFF"/>
                </a:solidFill>
                <a:latin typeface="Tahoma"/>
                <a:cs typeface="Tahoma"/>
              </a:rPr>
              <a:t>were </a:t>
            </a:r>
            <a:r>
              <a:rPr dirty="0" sz="2500" spc="35" b="1">
                <a:solidFill>
                  <a:srgbClr val="FFFFFF"/>
                </a:solidFill>
                <a:latin typeface="Tahoma"/>
                <a:cs typeface="Tahoma"/>
              </a:rPr>
              <a:t>scaled, </a:t>
            </a:r>
            <a:r>
              <a:rPr dirty="0" sz="2500" spc="45" b="1">
                <a:solidFill>
                  <a:srgbClr val="FFFFFF"/>
                </a:solidFill>
                <a:latin typeface="Tahoma"/>
                <a:cs typeface="Tahoma"/>
              </a:rPr>
              <a:t>normalized, </a:t>
            </a:r>
            <a:r>
              <a:rPr dirty="0" sz="2500" spc="50" b="1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dirty="0" sz="2500" spc="60" b="1">
                <a:solidFill>
                  <a:srgbClr val="FFFFFF"/>
                </a:solidFill>
                <a:latin typeface="Tahoma"/>
                <a:cs typeface="Tahoma"/>
              </a:rPr>
              <a:t>converted </a:t>
            </a:r>
            <a:r>
              <a:rPr dirty="0" sz="2500" spc="75" b="1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dirty="0" sz="2500" spc="40" b="1">
                <a:solidFill>
                  <a:srgbClr val="FFFFFF"/>
                </a:solidFill>
                <a:latin typeface="Tahoma"/>
                <a:cs typeface="Tahoma"/>
              </a:rPr>
              <a:t>grayscale </a:t>
            </a:r>
            <a:r>
              <a:rPr dirty="0" sz="2500" spc="75" b="1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dirty="0" sz="2500" spc="90" b="1">
                <a:solidFill>
                  <a:srgbClr val="FFFFFF"/>
                </a:solidFill>
                <a:latin typeface="Tahoma"/>
                <a:cs typeface="Tahoma"/>
              </a:rPr>
              <a:t>make </a:t>
            </a:r>
            <a:r>
              <a:rPr dirty="0" sz="2500" spc="85" b="1">
                <a:solidFill>
                  <a:srgbClr val="FFFFFF"/>
                </a:solidFill>
                <a:latin typeface="Tahoma"/>
                <a:cs typeface="Tahoma"/>
              </a:rPr>
              <a:t>them </a:t>
            </a:r>
            <a:r>
              <a:rPr dirty="0" sz="2500" spc="55" b="1">
                <a:solidFill>
                  <a:srgbClr val="FFFFFF"/>
                </a:solidFill>
                <a:latin typeface="Tahoma"/>
                <a:cs typeface="Tahoma"/>
              </a:rPr>
              <a:t>suitable </a:t>
            </a:r>
            <a:r>
              <a:rPr dirty="0" sz="2500" spc="65" b="1">
                <a:solidFill>
                  <a:srgbClr val="FFFFFF"/>
                </a:solidFill>
                <a:latin typeface="Tahoma"/>
                <a:cs typeface="Tahoma"/>
              </a:rPr>
              <a:t>for </a:t>
            </a:r>
            <a:r>
              <a:rPr dirty="0" sz="2500" spc="7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55" b="1">
                <a:solidFill>
                  <a:srgbClr val="FFFFFF"/>
                </a:solidFill>
                <a:latin typeface="Tahoma"/>
                <a:cs typeface="Tahoma"/>
              </a:rPr>
              <a:t>model</a:t>
            </a:r>
            <a:r>
              <a:rPr dirty="0" sz="2500" spc="-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60" b="1">
                <a:solidFill>
                  <a:srgbClr val="FFFFFF"/>
                </a:solidFill>
                <a:latin typeface="Tahoma"/>
                <a:cs typeface="Tahoma"/>
              </a:rPr>
              <a:t>implementation.</a:t>
            </a:r>
            <a:r>
              <a:rPr dirty="0" sz="2500" spc="-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20" b="1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500" spc="-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65" b="1">
                <a:solidFill>
                  <a:srgbClr val="FFFFFF"/>
                </a:solidFill>
                <a:latin typeface="Tahoma"/>
                <a:cs typeface="Tahoma"/>
              </a:rPr>
              <a:t>dataset</a:t>
            </a:r>
            <a:r>
              <a:rPr dirty="0" sz="2500" spc="-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45" b="1">
                <a:solidFill>
                  <a:srgbClr val="FFFFFF"/>
                </a:solidFill>
                <a:latin typeface="Tahoma"/>
                <a:cs typeface="Tahoma"/>
              </a:rPr>
              <a:t>was</a:t>
            </a:r>
            <a:r>
              <a:rPr dirty="0" sz="2500" spc="-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50" b="1">
                <a:solidFill>
                  <a:srgbClr val="FFFFFF"/>
                </a:solidFill>
                <a:latin typeface="Tahoma"/>
                <a:cs typeface="Tahoma"/>
              </a:rPr>
              <a:t>also</a:t>
            </a:r>
            <a:r>
              <a:rPr dirty="0" sz="2500" spc="-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55" b="1">
                <a:solidFill>
                  <a:srgbClr val="FFFFFF"/>
                </a:solidFill>
                <a:latin typeface="Tahoma"/>
                <a:cs typeface="Tahoma"/>
              </a:rPr>
              <a:t>split</a:t>
            </a:r>
            <a:r>
              <a:rPr dirty="0" sz="2500" spc="-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70" b="1">
                <a:solidFill>
                  <a:srgbClr val="FFFFFF"/>
                </a:solidFill>
                <a:latin typeface="Tahoma"/>
                <a:cs typeface="Tahoma"/>
              </a:rPr>
              <a:t>into</a:t>
            </a:r>
            <a:r>
              <a:rPr dirty="0" sz="2500" spc="-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45" b="1">
                <a:solidFill>
                  <a:srgbClr val="FFFFFF"/>
                </a:solidFill>
                <a:latin typeface="Tahoma"/>
                <a:cs typeface="Tahoma"/>
              </a:rPr>
              <a:t>training,</a:t>
            </a:r>
            <a:r>
              <a:rPr dirty="0" sz="2500" spc="-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50" b="1">
                <a:solidFill>
                  <a:srgbClr val="FFFFFF"/>
                </a:solidFill>
                <a:latin typeface="Tahoma"/>
                <a:cs typeface="Tahoma"/>
              </a:rPr>
              <a:t>validation,</a:t>
            </a:r>
            <a:r>
              <a:rPr dirty="0" sz="2500" spc="-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50" b="1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500" spc="-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50" b="1">
                <a:solidFill>
                  <a:srgbClr val="FFFFFF"/>
                </a:solidFill>
                <a:latin typeface="Tahoma"/>
                <a:cs typeface="Tahoma"/>
              </a:rPr>
              <a:t>testing</a:t>
            </a:r>
            <a:r>
              <a:rPr dirty="0" sz="2500" spc="-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60" b="1">
                <a:solidFill>
                  <a:srgbClr val="FFFFFF"/>
                </a:solidFill>
                <a:latin typeface="Tahoma"/>
                <a:cs typeface="Tahoma"/>
              </a:rPr>
              <a:t>sets</a:t>
            </a:r>
            <a:r>
              <a:rPr dirty="0" sz="2500" spc="-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65" b="1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dirty="0" sz="2500" spc="-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75" b="1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dirty="0" sz="2500" spc="-71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50" b="1">
                <a:solidFill>
                  <a:srgbClr val="FFFFFF"/>
                </a:solidFill>
                <a:latin typeface="Tahoma"/>
                <a:cs typeface="Tahoma"/>
              </a:rPr>
              <a:t>purpose </a:t>
            </a:r>
            <a:r>
              <a:rPr dirty="0" sz="2500" spc="60" b="1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dirty="0" sz="2500" spc="45" b="1">
                <a:solidFill>
                  <a:srgbClr val="FFFFFF"/>
                </a:solidFill>
                <a:latin typeface="Tahoma"/>
                <a:cs typeface="Tahoma"/>
              </a:rPr>
              <a:t>training, </a:t>
            </a:r>
            <a:r>
              <a:rPr dirty="0" sz="2500" spc="65" b="1">
                <a:solidFill>
                  <a:srgbClr val="FFFFFF"/>
                </a:solidFill>
                <a:latin typeface="Tahoma"/>
                <a:cs typeface="Tahoma"/>
              </a:rPr>
              <a:t>hyperparameter </a:t>
            </a:r>
            <a:r>
              <a:rPr dirty="0" sz="2500" spc="40" b="1">
                <a:solidFill>
                  <a:srgbClr val="FFFFFF"/>
                </a:solidFill>
                <a:latin typeface="Tahoma"/>
                <a:cs typeface="Tahoma"/>
              </a:rPr>
              <a:t>tuning, </a:t>
            </a:r>
            <a:r>
              <a:rPr dirty="0" sz="2500" spc="50" b="1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dirty="0" sz="2500" spc="35" b="1">
                <a:solidFill>
                  <a:srgbClr val="FFFFFF"/>
                </a:solidFill>
                <a:latin typeface="Tahoma"/>
                <a:cs typeface="Tahoma"/>
              </a:rPr>
              <a:t>testing. </a:t>
            </a:r>
            <a:r>
              <a:rPr dirty="0" sz="2500" spc="70" b="1">
                <a:solidFill>
                  <a:srgbClr val="FFFFFF"/>
                </a:solidFill>
                <a:latin typeface="Tahoma"/>
                <a:cs typeface="Tahoma"/>
              </a:rPr>
              <a:t>Our </a:t>
            </a:r>
            <a:r>
              <a:rPr dirty="0" sz="2500" spc="55" b="1">
                <a:solidFill>
                  <a:srgbClr val="FFFFFF"/>
                </a:solidFill>
                <a:latin typeface="Tahoma"/>
                <a:cs typeface="Tahoma"/>
              </a:rPr>
              <a:t>model </a:t>
            </a:r>
            <a:r>
              <a:rPr dirty="0" sz="2500" spc="50" b="1">
                <a:solidFill>
                  <a:srgbClr val="FFFFFF"/>
                </a:solidFill>
                <a:latin typeface="Tahoma"/>
                <a:cs typeface="Tahoma"/>
              </a:rPr>
              <a:t>achieved </a:t>
            </a:r>
            <a:r>
              <a:rPr dirty="0" sz="2500" spc="30" b="1">
                <a:solidFill>
                  <a:srgbClr val="FFFFFF"/>
                </a:solidFill>
                <a:latin typeface="Tahoma"/>
                <a:cs typeface="Tahoma"/>
              </a:rPr>
              <a:t>high </a:t>
            </a:r>
            <a:r>
              <a:rPr dirty="0" sz="2500" spc="50" b="1">
                <a:solidFill>
                  <a:srgbClr val="FFFFFF"/>
                </a:solidFill>
                <a:latin typeface="Tahoma"/>
                <a:cs typeface="Tahoma"/>
              </a:rPr>
              <a:t>accuracy </a:t>
            </a:r>
            <a:r>
              <a:rPr dirty="0" sz="2500" spc="65" b="1">
                <a:solidFill>
                  <a:srgbClr val="FFFFFF"/>
                </a:solidFill>
                <a:latin typeface="Tahoma"/>
                <a:cs typeface="Tahoma"/>
              </a:rPr>
              <a:t>rates </a:t>
            </a:r>
            <a:r>
              <a:rPr dirty="0" sz="2500" spc="-72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30" b="1">
                <a:solidFill>
                  <a:srgbClr val="FFFFFF"/>
                </a:solidFill>
                <a:latin typeface="Tahoma"/>
                <a:cs typeface="Tahoma"/>
              </a:rPr>
              <a:t>ranging</a:t>
            </a:r>
            <a:r>
              <a:rPr dirty="0" sz="2500" spc="-8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75" b="1">
                <a:solidFill>
                  <a:srgbClr val="FFFFFF"/>
                </a:solidFill>
                <a:latin typeface="Tahoma"/>
                <a:cs typeface="Tahoma"/>
              </a:rPr>
              <a:t>from</a:t>
            </a:r>
            <a:r>
              <a:rPr dirty="0" sz="2500" spc="-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-204" b="1">
                <a:solidFill>
                  <a:srgbClr val="FFFFFF"/>
                </a:solidFill>
                <a:latin typeface="Tahoma"/>
                <a:cs typeface="Tahoma"/>
              </a:rPr>
              <a:t>87.74%</a:t>
            </a:r>
            <a:r>
              <a:rPr dirty="0" sz="2500" spc="-8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75" b="1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2500" spc="-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-180" b="1">
                <a:solidFill>
                  <a:srgbClr val="FFFFFF"/>
                </a:solidFill>
                <a:latin typeface="Tahoma"/>
                <a:cs typeface="Tahoma"/>
              </a:rPr>
              <a:t>93.34%,</a:t>
            </a:r>
            <a:r>
              <a:rPr dirty="0" sz="2500" spc="-8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70" b="1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dirty="0" sz="2500" spc="-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-10" b="1">
                <a:solidFill>
                  <a:srgbClr val="FFFFFF"/>
                </a:solidFill>
                <a:latin typeface="Tahoma"/>
                <a:cs typeface="Tahoma"/>
              </a:rPr>
              <a:t>Resnet50</a:t>
            </a:r>
            <a:r>
              <a:rPr dirty="0" sz="2500" spc="-8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40" b="1">
                <a:solidFill>
                  <a:srgbClr val="FFFFFF"/>
                </a:solidFill>
                <a:latin typeface="Tahoma"/>
                <a:cs typeface="Tahoma"/>
              </a:rPr>
              <a:t>grayscale</a:t>
            </a:r>
            <a:r>
              <a:rPr dirty="0" sz="2500" spc="-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45" b="1">
                <a:solidFill>
                  <a:srgbClr val="FFFFFF"/>
                </a:solidFill>
                <a:latin typeface="Tahoma"/>
                <a:cs typeface="Tahoma"/>
              </a:rPr>
              <a:t>achieving</a:t>
            </a:r>
            <a:r>
              <a:rPr dirty="0" sz="2500" spc="-8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75" b="1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500" spc="-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45" b="1">
                <a:solidFill>
                  <a:srgbClr val="FFFFFF"/>
                </a:solidFill>
                <a:latin typeface="Tahoma"/>
                <a:cs typeface="Tahoma"/>
              </a:rPr>
              <a:t>highest</a:t>
            </a:r>
            <a:r>
              <a:rPr dirty="0" sz="2500" spc="-8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40" b="1">
                <a:solidFill>
                  <a:srgbClr val="FFFFFF"/>
                </a:solidFill>
                <a:latin typeface="Tahoma"/>
                <a:cs typeface="Tahoma"/>
              </a:rPr>
              <a:t>accuracy.</a:t>
            </a:r>
            <a:endParaRPr sz="25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>
              <a:latin typeface="Tahoma"/>
              <a:cs typeface="Tahoma"/>
            </a:endParaRPr>
          </a:p>
          <a:p>
            <a:pPr marL="12700" marR="103505">
              <a:lnSpc>
                <a:spcPct val="105000"/>
              </a:lnSpc>
            </a:pPr>
            <a:r>
              <a:rPr dirty="0" sz="2500" spc="50" b="1">
                <a:solidFill>
                  <a:srgbClr val="FFFFFF"/>
                </a:solidFill>
                <a:latin typeface="Tahoma"/>
                <a:cs typeface="Tahoma"/>
              </a:rPr>
              <a:t>While </a:t>
            </a:r>
            <a:r>
              <a:rPr dirty="0" sz="2500" spc="65" b="1">
                <a:solidFill>
                  <a:srgbClr val="FFFFFF"/>
                </a:solidFill>
                <a:latin typeface="Tahoma"/>
                <a:cs typeface="Tahoma"/>
              </a:rPr>
              <a:t>our results are </a:t>
            </a:r>
            <a:r>
              <a:rPr dirty="0" sz="2500" spc="40" b="1">
                <a:solidFill>
                  <a:srgbClr val="FFFFFF"/>
                </a:solidFill>
                <a:latin typeface="Tahoma"/>
                <a:cs typeface="Tahoma"/>
              </a:rPr>
              <a:t>promising, </a:t>
            </a:r>
            <a:r>
              <a:rPr dirty="0" sz="2500" spc="75" b="1">
                <a:solidFill>
                  <a:srgbClr val="FFFFFF"/>
                </a:solidFill>
                <a:latin typeface="Tahoma"/>
                <a:cs typeface="Tahoma"/>
              </a:rPr>
              <a:t>further </a:t>
            </a:r>
            <a:r>
              <a:rPr dirty="0" sz="2500" spc="55" b="1">
                <a:solidFill>
                  <a:srgbClr val="FFFFFF"/>
                </a:solidFill>
                <a:latin typeface="Tahoma"/>
                <a:cs typeface="Tahoma"/>
              </a:rPr>
              <a:t>research </a:t>
            </a:r>
            <a:r>
              <a:rPr dirty="0" sz="2500" spc="50" b="1">
                <a:solidFill>
                  <a:srgbClr val="FFFFFF"/>
                </a:solidFill>
                <a:latin typeface="Tahoma"/>
                <a:cs typeface="Tahoma"/>
              </a:rPr>
              <a:t>can </a:t>
            </a:r>
            <a:r>
              <a:rPr dirty="0" sz="2500" spc="40" b="1">
                <a:solidFill>
                  <a:srgbClr val="FFFFFF"/>
                </a:solidFill>
                <a:latin typeface="Tahoma"/>
                <a:cs typeface="Tahoma"/>
              </a:rPr>
              <a:t>be </a:t>
            </a:r>
            <a:r>
              <a:rPr dirty="0" sz="2500" spc="50" b="1">
                <a:solidFill>
                  <a:srgbClr val="FFFFFF"/>
                </a:solidFill>
                <a:latin typeface="Tahoma"/>
                <a:cs typeface="Tahoma"/>
              </a:rPr>
              <a:t>conducted </a:t>
            </a:r>
            <a:r>
              <a:rPr dirty="0" sz="2500" spc="75" b="1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dirty="0" sz="2500" spc="65" b="1">
                <a:solidFill>
                  <a:srgbClr val="FFFFFF"/>
                </a:solidFill>
                <a:latin typeface="Tahoma"/>
                <a:cs typeface="Tahoma"/>
              </a:rPr>
              <a:t>improve </a:t>
            </a:r>
            <a:r>
              <a:rPr dirty="0" sz="2500" spc="75" b="1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dirty="0" sz="2500" spc="50" b="1">
                <a:solidFill>
                  <a:srgbClr val="FFFFFF"/>
                </a:solidFill>
                <a:latin typeface="Tahoma"/>
                <a:cs typeface="Tahoma"/>
              </a:rPr>
              <a:t>accuracy and </a:t>
            </a:r>
            <a:r>
              <a:rPr dirty="0" sz="2500" spc="5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45" b="1">
                <a:solidFill>
                  <a:srgbClr val="FFFFFF"/>
                </a:solidFill>
                <a:latin typeface="Tahoma"/>
                <a:cs typeface="Tahoma"/>
              </a:rPr>
              <a:t>generalizability </a:t>
            </a:r>
            <a:r>
              <a:rPr dirty="0" sz="2500" spc="60" b="1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dirty="0" sz="2500" spc="75" b="1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dirty="0" sz="2500" spc="35" b="1">
                <a:solidFill>
                  <a:srgbClr val="FFFFFF"/>
                </a:solidFill>
                <a:latin typeface="Tahoma"/>
                <a:cs typeface="Tahoma"/>
              </a:rPr>
              <a:t>model. </a:t>
            </a:r>
            <a:r>
              <a:rPr dirty="0" sz="2500" spc="90" b="1">
                <a:solidFill>
                  <a:srgbClr val="FFFFFF"/>
                </a:solidFill>
                <a:latin typeface="Tahoma"/>
                <a:cs typeface="Tahoma"/>
              </a:rPr>
              <a:t>More </a:t>
            </a:r>
            <a:r>
              <a:rPr dirty="0" sz="2500" spc="60" b="1">
                <a:solidFill>
                  <a:srgbClr val="FFFFFF"/>
                </a:solidFill>
                <a:latin typeface="Tahoma"/>
                <a:cs typeface="Tahoma"/>
              </a:rPr>
              <a:t>comprehensive data augmentation </a:t>
            </a:r>
            <a:r>
              <a:rPr dirty="0" sz="2500" spc="55" b="1">
                <a:solidFill>
                  <a:srgbClr val="FFFFFF"/>
                </a:solidFill>
                <a:latin typeface="Tahoma"/>
                <a:cs typeface="Tahoma"/>
              </a:rPr>
              <a:t>techniques </a:t>
            </a:r>
            <a:r>
              <a:rPr dirty="0" sz="2500" spc="45" b="1">
                <a:solidFill>
                  <a:srgbClr val="FFFFFF"/>
                </a:solidFill>
                <a:latin typeface="Tahoma"/>
                <a:cs typeface="Tahoma"/>
              </a:rPr>
              <a:t>could </a:t>
            </a:r>
            <a:r>
              <a:rPr dirty="0" sz="2500" spc="40" b="1">
                <a:solidFill>
                  <a:srgbClr val="FFFFFF"/>
                </a:solidFill>
                <a:latin typeface="Tahoma"/>
                <a:cs typeface="Tahoma"/>
              </a:rPr>
              <a:t>be </a:t>
            </a:r>
            <a:r>
              <a:rPr dirty="0" sz="2500" spc="4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55" b="1">
                <a:solidFill>
                  <a:srgbClr val="FFFFFF"/>
                </a:solidFill>
                <a:latin typeface="Tahoma"/>
                <a:cs typeface="Tahoma"/>
              </a:rPr>
              <a:t>employed </a:t>
            </a:r>
            <a:r>
              <a:rPr dirty="0" sz="2500" spc="75" b="1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dirty="0" sz="2500" spc="55" b="1">
                <a:solidFill>
                  <a:srgbClr val="FFFFFF"/>
                </a:solidFill>
                <a:latin typeface="Tahoma"/>
                <a:cs typeface="Tahoma"/>
              </a:rPr>
              <a:t>increase </a:t>
            </a:r>
            <a:r>
              <a:rPr dirty="0" sz="2500" spc="75" b="1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dirty="0" sz="2500" spc="25" b="1">
                <a:solidFill>
                  <a:srgbClr val="FFFFFF"/>
                </a:solidFill>
                <a:latin typeface="Tahoma"/>
                <a:cs typeface="Tahoma"/>
              </a:rPr>
              <a:t>size </a:t>
            </a:r>
            <a:r>
              <a:rPr dirty="0" sz="2500" spc="50" b="1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dirty="0" sz="2500" spc="65" b="1">
                <a:solidFill>
                  <a:srgbClr val="FFFFFF"/>
                </a:solidFill>
                <a:latin typeface="Tahoma"/>
                <a:cs typeface="Tahoma"/>
              </a:rPr>
              <a:t>diversity </a:t>
            </a:r>
            <a:r>
              <a:rPr dirty="0" sz="2500" spc="60" b="1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dirty="0" sz="2500" spc="75" b="1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dirty="0" sz="2500" spc="55" b="1">
                <a:solidFill>
                  <a:srgbClr val="FFFFFF"/>
                </a:solidFill>
                <a:latin typeface="Tahoma"/>
                <a:cs typeface="Tahoma"/>
              </a:rPr>
              <a:t>dataset, </a:t>
            </a:r>
            <a:r>
              <a:rPr dirty="0" sz="2500" spc="50" b="1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dirty="0" sz="2500" spc="75" b="1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dirty="0" sz="2500" spc="55" b="1">
                <a:solidFill>
                  <a:srgbClr val="FFFFFF"/>
                </a:solidFill>
                <a:latin typeface="Tahoma"/>
                <a:cs typeface="Tahoma"/>
              </a:rPr>
              <a:t>model </a:t>
            </a:r>
            <a:r>
              <a:rPr dirty="0" sz="2500" spc="50" b="1">
                <a:solidFill>
                  <a:srgbClr val="FFFFFF"/>
                </a:solidFill>
                <a:latin typeface="Tahoma"/>
                <a:cs typeface="Tahoma"/>
              </a:rPr>
              <a:t>can </a:t>
            </a:r>
            <a:r>
              <a:rPr dirty="0" sz="2500" spc="40" b="1">
                <a:solidFill>
                  <a:srgbClr val="FFFFFF"/>
                </a:solidFill>
                <a:latin typeface="Tahoma"/>
                <a:cs typeface="Tahoma"/>
              </a:rPr>
              <a:t>be </a:t>
            </a:r>
            <a:r>
              <a:rPr dirty="0" sz="2500" spc="30" b="1">
                <a:solidFill>
                  <a:srgbClr val="FFFFFF"/>
                </a:solidFill>
                <a:latin typeface="Tahoma"/>
                <a:cs typeface="Tahoma"/>
              </a:rPr>
              <a:t>fine-tuned </a:t>
            </a:r>
            <a:r>
              <a:rPr dirty="0" sz="2500" spc="75" b="1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dirty="0" sz="2500" spc="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55" b="1">
                <a:solidFill>
                  <a:srgbClr val="FFFFFF"/>
                </a:solidFill>
                <a:latin typeface="Tahoma"/>
                <a:cs typeface="Tahoma"/>
              </a:rPr>
              <a:t>increase </a:t>
            </a:r>
            <a:r>
              <a:rPr dirty="0" sz="2500" spc="70" b="1">
                <a:solidFill>
                  <a:srgbClr val="FFFFFF"/>
                </a:solidFill>
                <a:latin typeface="Tahoma"/>
                <a:cs typeface="Tahoma"/>
              </a:rPr>
              <a:t>its </a:t>
            </a:r>
            <a:r>
              <a:rPr dirty="0" sz="2500" spc="65" b="1">
                <a:solidFill>
                  <a:srgbClr val="FFFFFF"/>
                </a:solidFill>
                <a:latin typeface="Tahoma"/>
                <a:cs typeface="Tahoma"/>
              </a:rPr>
              <a:t>sensitivity </a:t>
            </a:r>
            <a:r>
              <a:rPr dirty="0" sz="2500" spc="50" b="1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dirty="0" sz="2500" spc="55" b="1">
                <a:solidFill>
                  <a:srgbClr val="FFFFFF"/>
                </a:solidFill>
                <a:latin typeface="Tahoma"/>
                <a:cs typeface="Tahoma"/>
              </a:rPr>
              <a:t>specificity </a:t>
            </a:r>
            <a:r>
              <a:rPr dirty="0" sz="2500" spc="65" b="1">
                <a:solidFill>
                  <a:srgbClr val="FFFFFF"/>
                </a:solidFill>
                <a:latin typeface="Tahoma"/>
                <a:cs typeface="Tahoma"/>
              </a:rPr>
              <a:t>for different </a:t>
            </a:r>
            <a:r>
              <a:rPr dirty="0" sz="2500" spc="45" b="1">
                <a:solidFill>
                  <a:srgbClr val="FFFFFF"/>
                </a:solidFill>
                <a:latin typeface="Tahoma"/>
                <a:cs typeface="Tahoma"/>
              </a:rPr>
              <a:t>disease </a:t>
            </a:r>
            <a:r>
              <a:rPr dirty="0" sz="2500" spc="30" b="1">
                <a:solidFill>
                  <a:srgbClr val="FFFFFF"/>
                </a:solidFill>
                <a:latin typeface="Tahoma"/>
                <a:cs typeface="Tahoma"/>
              </a:rPr>
              <a:t>classes. </a:t>
            </a:r>
            <a:r>
              <a:rPr dirty="0" sz="2500" spc="55" b="1">
                <a:solidFill>
                  <a:srgbClr val="FFFFFF"/>
                </a:solidFill>
                <a:latin typeface="Tahoma"/>
                <a:cs typeface="Tahoma"/>
              </a:rPr>
              <a:t>Additionally, </a:t>
            </a:r>
            <a:r>
              <a:rPr dirty="0" sz="2500" spc="75" b="1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dirty="0" sz="2500" spc="50" b="1">
                <a:solidFill>
                  <a:srgbClr val="FFFFFF"/>
                </a:solidFill>
                <a:latin typeface="Tahoma"/>
                <a:cs typeface="Tahoma"/>
              </a:rPr>
              <a:t>model's </a:t>
            </a:r>
            <a:r>
              <a:rPr dirty="0" sz="2500" spc="5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60" b="1">
                <a:solidFill>
                  <a:srgbClr val="FFFFFF"/>
                </a:solidFill>
                <a:latin typeface="Tahoma"/>
                <a:cs typeface="Tahoma"/>
              </a:rPr>
              <a:t>performance</a:t>
            </a:r>
            <a:r>
              <a:rPr dirty="0" sz="2500" spc="-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50" b="1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dirty="0" sz="2500" spc="-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40" b="1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dirty="0" sz="2500" spc="-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60" b="1">
                <a:solidFill>
                  <a:srgbClr val="FFFFFF"/>
                </a:solidFill>
                <a:latin typeface="Tahoma"/>
                <a:cs typeface="Tahoma"/>
              </a:rPr>
              <a:t>evaluated</a:t>
            </a:r>
            <a:r>
              <a:rPr dirty="0" sz="2500" spc="-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55" b="1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dirty="0" sz="2500" spc="-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45" b="1">
                <a:solidFill>
                  <a:srgbClr val="FFFFFF"/>
                </a:solidFill>
                <a:latin typeface="Tahoma"/>
                <a:cs typeface="Tahoma"/>
              </a:rPr>
              <a:t>larger</a:t>
            </a:r>
            <a:r>
              <a:rPr dirty="0" sz="2500" spc="-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50" b="1">
                <a:solidFill>
                  <a:srgbClr val="FFFFFF"/>
                </a:solidFill>
                <a:latin typeface="Tahoma"/>
                <a:cs typeface="Tahoma"/>
              </a:rPr>
              <a:t>datasets,</a:t>
            </a:r>
            <a:r>
              <a:rPr dirty="0" sz="2500" spc="-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50" b="1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500" spc="-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75" b="1">
                <a:solidFill>
                  <a:srgbClr val="FFFFFF"/>
                </a:solidFill>
                <a:latin typeface="Tahoma"/>
                <a:cs typeface="Tahoma"/>
              </a:rPr>
              <a:t>more</a:t>
            </a:r>
            <a:r>
              <a:rPr dirty="0" sz="2500" spc="-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50" b="1">
                <a:solidFill>
                  <a:srgbClr val="FFFFFF"/>
                </a:solidFill>
                <a:latin typeface="Tahoma"/>
                <a:cs typeface="Tahoma"/>
              </a:rPr>
              <a:t>advanced</a:t>
            </a:r>
            <a:r>
              <a:rPr dirty="0" sz="2500" spc="-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40" b="1">
                <a:solidFill>
                  <a:srgbClr val="FFFFFF"/>
                </a:solidFill>
                <a:latin typeface="Tahoma"/>
                <a:cs typeface="Tahoma"/>
              </a:rPr>
              <a:t>deep</a:t>
            </a:r>
            <a:r>
              <a:rPr dirty="0" sz="2500" spc="-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45" b="1">
                <a:solidFill>
                  <a:srgbClr val="FFFFFF"/>
                </a:solidFill>
                <a:latin typeface="Tahoma"/>
                <a:cs typeface="Tahoma"/>
              </a:rPr>
              <a:t>learning</a:t>
            </a:r>
            <a:r>
              <a:rPr dirty="0" sz="2500" spc="-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60" b="1">
                <a:solidFill>
                  <a:srgbClr val="FFFFFF"/>
                </a:solidFill>
                <a:latin typeface="Tahoma"/>
                <a:cs typeface="Tahoma"/>
              </a:rPr>
              <a:t>architectures </a:t>
            </a:r>
            <a:r>
              <a:rPr dirty="0" sz="2500" spc="-71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50" b="1">
                <a:solidFill>
                  <a:srgbClr val="FFFFFF"/>
                </a:solidFill>
                <a:latin typeface="Tahoma"/>
                <a:cs typeface="Tahoma"/>
              </a:rPr>
              <a:t>can </a:t>
            </a:r>
            <a:r>
              <a:rPr dirty="0" sz="2500" spc="40" b="1">
                <a:solidFill>
                  <a:srgbClr val="FFFFFF"/>
                </a:solidFill>
                <a:latin typeface="Tahoma"/>
                <a:cs typeface="Tahoma"/>
              </a:rPr>
              <a:t>be </a:t>
            </a:r>
            <a:r>
              <a:rPr dirty="0" sz="2500" spc="50" b="1">
                <a:solidFill>
                  <a:srgbClr val="FFFFFF"/>
                </a:solidFill>
                <a:latin typeface="Tahoma"/>
                <a:cs typeface="Tahoma"/>
              </a:rPr>
              <a:t>explored </a:t>
            </a:r>
            <a:r>
              <a:rPr dirty="0" sz="2500" spc="65" b="1">
                <a:solidFill>
                  <a:srgbClr val="FFFFFF"/>
                </a:solidFill>
                <a:latin typeface="Tahoma"/>
                <a:cs typeface="Tahoma"/>
              </a:rPr>
              <a:t>for even </a:t>
            </a:r>
            <a:r>
              <a:rPr dirty="0" sz="2500" spc="70" b="1">
                <a:solidFill>
                  <a:srgbClr val="FFFFFF"/>
                </a:solidFill>
                <a:latin typeface="Tahoma"/>
                <a:cs typeface="Tahoma"/>
              </a:rPr>
              <a:t>better </a:t>
            </a:r>
            <a:r>
              <a:rPr dirty="0" sz="2500" spc="50" b="1">
                <a:solidFill>
                  <a:srgbClr val="FFFFFF"/>
                </a:solidFill>
                <a:latin typeface="Tahoma"/>
                <a:cs typeface="Tahoma"/>
              </a:rPr>
              <a:t>performance. Overall, </a:t>
            </a:r>
            <a:r>
              <a:rPr dirty="0" sz="2500" spc="65" b="1">
                <a:solidFill>
                  <a:srgbClr val="FFFFFF"/>
                </a:solidFill>
                <a:latin typeface="Tahoma"/>
                <a:cs typeface="Tahoma"/>
              </a:rPr>
              <a:t>our study demonstrates </a:t>
            </a:r>
            <a:r>
              <a:rPr dirty="0" sz="2500" spc="75" b="1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dirty="0" sz="2500" spc="60" b="1">
                <a:solidFill>
                  <a:srgbClr val="FFFFFF"/>
                </a:solidFill>
                <a:latin typeface="Tahoma"/>
                <a:cs typeface="Tahoma"/>
              </a:rPr>
              <a:t>potential of </a:t>
            </a:r>
            <a:r>
              <a:rPr dirty="0" sz="2500" spc="6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40" b="1">
                <a:solidFill>
                  <a:srgbClr val="FFFFFF"/>
                </a:solidFill>
                <a:latin typeface="Tahoma"/>
                <a:cs typeface="Tahoma"/>
              </a:rPr>
              <a:t>deep </a:t>
            </a:r>
            <a:r>
              <a:rPr dirty="0" sz="2500" spc="75" b="1">
                <a:solidFill>
                  <a:srgbClr val="FFFFFF"/>
                </a:solidFill>
                <a:latin typeface="Tahoma"/>
                <a:cs typeface="Tahoma"/>
              </a:rPr>
              <a:t>CNNs </a:t>
            </a:r>
            <a:r>
              <a:rPr dirty="0" sz="2500" spc="50" b="1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dirty="0" sz="2500" spc="70" b="1">
                <a:solidFill>
                  <a:srgbClr val="FFFFFF"/>
                </a:solidFill>
                <a:latin typeface="Tahoma"/>
                <a:cs typeface="Tahoma"/>
              </a:rPr>
              <a:t>transfer </a:t>
            </a:r>
            <a:r>
              <a:rPr dirty="0" sz="2500" spc="45" b="1">
                <a:solidFill>
                  <a:srgbClr val="FFFFFF"/>
                </a:solidFill>
                <a:latin typeface="Tahoma"/>
                <a:cs typeface="Tahoma"/>
              </a:rPr>
              <a:t>learning </a:t>
            </a:r>
            <a:r>
              <a:rPr dirty="0" sz="2500" spc="65" b="1">
                <a:solidFill>
                  <a:srgbClr val="FFFFFF"/>
                </a:solidFill>
                <a:latin typeface="Tahoma"/>
                <a:cs typeface="Tahoma"/>
              </a:rPr>
              <a:t>in </a:t>
            </a:r>
            <a:r>
              <a:rPr dirty="0" sz="2500" spc="60" b="1">
                <a:solidFill>
                  <a:srgbClr val="FFFFFF"/>
                </a:solidFill>
                <a:latin typeface="Tahoma"/>
                <a:cs typeface="Tahoma"/>
              </a:rPr>
              <a:t>accurately </a:t>
            </a:r>
            <a:r>
              <a:rPr dirty="0" sz="2500" spc="45" b="1">
                <a:solidFill>
                  <a:srgbClr val="FFFFFF"/>
                </a:solidFill>
                <a:latin typeface="Tahoma"/>
                <a:cs typeface="Tahoma"/>
              </a:rPr>
              <a:t>classifying </a:t>
            </a:r>
            <a:r>
              <a:rPr dirty="0" sz="2500" spc="60" b="1">
                <a:solidFill>
                  <a:srgbClr val="FFFFFF"/>
                </a:solidFill>
                <a:latin typeface="Tahoma"/>
                <a:cs typeface="Tahoma"/>
              </a:rPr>
              <a:t>chest </a:t>
            </a:r>
            <a:r>
              <a:rPr dirty="0" sz="2500" spc="10" b="1">
                <a:solidFill>
                  <a:srgbClr val="FFFFFF"/>
                </a:solidFill>
                <a:latin typeface="Tahoma"/>
                <a:cs typeface="Tahoma"/>
              </a:rPr>
              <a:t>X-rays </a:t>
            </a:r>
            <a:r>
              <a:rPr dirty="0" sz="2500" spc="50" b="1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dirty="0" sz="2500" spc="45" b="1">
                <a:solidFill>
                  <a:srgbClr val="FFFFFF"/>
                </a:solidFill>
                <a:latin typeface="Tahoma"/>
                <a:cs typeface="Tahoma"/>
              </a:rPr>
              <a:t>holds </a:t>
            </a:r>
            <a:r>
              <a:rPr dirty="0" sz="2500" spc="60" b="1">
                <a:solidFill>
                  <a:srgbClr val="FFFFFF"/>
                </a:solidFill>
                <a:latin typeface="Tahoma"/>
                <a:cs typeface="Tahoma"/>
              </a:rPr>
              <a:t>promise </a:t>
            </a:r>
            <a:r>
              <a:rPr dirty="0" sz="2500" spc="65" b="1">
                <a:solidFill>
                  <a:srgbClr val="FFFFFF"/>
                </a:solidFill>
                <a:latin typeface="Tahoma"/>
                <a:cs typeface="Tahoma"/>
              </a:rPr>
              <a:t>for </a:t>
            </a:r>
            <a:r>
              <a:rPr dirty="0" sz="2500" spc="7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45" b="1">
                <a:solidFill>
                  <a:srgbClr val="FFFFFF"/>
                </a:solidFill>
                <a:latin typeface="Tahoma"/>
                <a:cs typeface="Tahoma"/>
              </a:rPr>
              <a:t>clinical</a:t>
            </a:r>
            <a:r>
              <a:rPr dirty="0" sz="2500" spc="-8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50" b="1">
                <a:solidFill>
                  <a:srgbClr val="FFFFFF"/>
                </a:solidFill>
                <a:latin typeface="Tahoma"/>
                <a:cs typeface="Tahoma"/>
              </a:rPr>
              <a:t>applications</a:t>
            </a:r>
            <a:r>
              <a:rPr dirty="0" sz="2500" spc="-8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65" b="1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dirty="0" sz="2500" spc="-8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75" b="1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500" spc="-8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55" b="1">
                <a:solidFill>
                  <a:srgbClr val="FFFFFF"/>
                </a:solidFill>
                <a:latin typeface="Tahoma"/>
                <a:cs typeface="Tahoma"/>
              </a:rPr>
              <a:t>future.</a:t>
            </a:r>
            <a:endParaRPr sz="2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8259" y="3544818"/>
            <a:ext cx="7515859" cy="169291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900" spc="-220">
                <a:latin typeface="Tahoma"/>
                <a:cs typeface="Tahoma"/>
              </a:rPr>
              <a:t>T</a:t>
            </a:r>
            <a:r>
              <a:rPr dirty="0" sz="10900" spc="345">
                <a:latin typeface="Tahoma"/>
                <a:cs typeface="Tahoma"/>
              </a:rPr>
              <a:t>h</a:t>
            </a:r>
            <a:r>
              <a:rPr dirty="0" sz="10900" spc="280">
                <a:latin typeface="Tahoma"/>
                <a:cs typeface="Tahoma"/>
              </a:rPr>
              <a:t>a</a:t>
            </a:r>
            <a:r>
              <a:rPr dirty="0" sz="10900" spc="345">
                <a:latin typeface="Tahoma"/>
                <a:cs typeface="Tahoma"/>
              </a:rPr>
              <a:t>n</a:t>
            </a:r>
            <a:r>
              <a:rPr dirty="0" sz="10900" spc="640">
                <a:latin typeface="Tahoma"/>
                <a:cs typeface="Tahoma"/>
              </a:rPr>
              <a:t>k</a:t>
            </a:r>
            <a:r>
              <a:rPr dirty="0" sz="10900" spc="-919">
                <a:latin typeface="Tahoma"/>
                <a:cs typeface="Tahoma"/>
              </a:rPr>
              <a:t> </a:t>
            </a:r>
            <a:r>
              <a:rPr dirty="0" sz="10900" spc="-50">
                <a:solidFill>
                  <a:srgbClr val="5CE1E6"/>
                </a:solidFill>
                <a:latin typeface="Tahoma"/>
                <a:cs typeface="Tahoma"/>
              </a:rPr>
              <a:t>Y</a:t>
            </a:r>
            <a:r>
              <a:rPr dirty="0" sz="10900" spc="235">
                <a:solidFill>
                  <a:srgbClr val="5CE1E6"/>
                </a:solidFill>
                <a:latin typeface="Tahoma"/>
                <a:cs typeface="Tahoma"/>
              </a:rPr>
              <a:t>o</a:t>
            </a:r>
            <a:r>
              <a:rPr dirty="0" sz="10900" spc="350">
                <a:solidFill>
                  <a:srgbClr val="5CE1E6"/>
                </a:solidFill>
                <a:latin typeface="Tahoma"/>
                <a:cs typeface="Tahoma"/>
              </a:rPr>
              <a:t>u</a:t>
            </a:r>
            <a:endParaRPr sz="109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440677" y="6634115"/>
            <a:ext cx="1409700" cy="24765"/>
          </a:xfrm>
          <a:custGeom>
            <a:avLst/>
            <a:gdLst/>
            <a:ahLst/>
            <a:cxnLst/>
            <a:rect l="l" t="t" r="r" b="b"/>
            <a:pathLst>
              <a:path w="1409700" h="24765">
                <a:moveTo>
                  <a:pt x="0" y="0"/>
                </a:moveTo>
                <a:lnTo>
                  <a:pt x="1409621" y="24705"/>
                </a:lnTo>
              </a:path>
            </a:pathLst>
          </a:custGeom>
          <a:ln w="95250">
            <a:solidFill>
              <a:srgbClr val="5CE1E6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1368792"/>
            <a:ext cx="4646295" cy="114935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350" spc="335">
                <a:solidFill>
                  <a:srgbClr val="000000"/>
                </a:solidFill>
              </a:rPr>
              <a:t>Objective</a:t>
            </a:r>
            <a:endParaRPr sz="7350"/>
          </a:p>
        </p:txBody>
      </p:sp>
      <p:sp>
        <p:nvSpPr>
          <p:cNvPr id="4" name="object 4"/>
          <p:cNvSpPr txBox="1"/>
          <p:nvPr/>
        </p:nvSpPr>
        <p:spPr>
          <a:xfrm>
            <a:off x="985289" y="4078859"/>
            <a:ext cx="16031210" cy="25971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646430">
              <a:lnSpc>
                <a:spcPct val="105500"/>
              </a:lnSpc>
              <a:spcBef>
                <a:spcPts val="95"/>
              </a:spcBef>
            </a:pPr>
            <a:r>
              <a:rPr dirty="0" sz="3200" spc="125">
                <a:latin typeface="Tahoma"/>
                <a:cs typeface="Tahoma"/>
              </a:rPr>
              <a:t>Medical</a:t>
            </a:r>
            <a:r>
              <a:rPr dirty="0" sz="3200" spc="-305">
                <a:latin typeface="Tahoma"/>
                <a:cs typeface="Tahoma"/>
              </a:rPr>
              <a:t> </a:t>
            </a:r>
            <a:r>
              <a:rPr dirty="0" sz="3200" spc="75">
                <a:latin typeface="Tahoma"/>
                <a:cs typeface="Tahoma"/>
              </a:rPr>
              <a:t>image</a:t>
            </a:r>
            <a:r>
              <a:rPr dirty="0" sz="3200" spc="-300">
                <a:latin typeface="Tahoma"/>
                <a:cs typeface="Tahoma"/>
              </a:rPr>
              <a:t> </a:t>
            </a:r>
            <a:r>
              <a:rPr dirty="0" sz="3200" spc="45">
                <a:latin typeface="Tahoma"/>
                <a:cs typeface="Tahoma"/>
              </a:rPr>
              <a:t>analysis</a:t>
            </a:r>
            <a:r>
              <a:rPr dirty="0" sz="3200" spc="-305">
                <a:latin typeface="Tahoma"/>
                <a:cs typeface="Tahoma"/>
              </a:rPr>
              <a:t> </a:t>
            </a:r>
            <a:r>
              <a:rPr dirty="0" sz="3200" spc="35">
                <a:latin typeface="Tahoma"/>
                <a:cs typeface="Tahoma"/>
              </a:rPr>
              <a:t>is</a:t>
            </a:r>
            <a:r>
              <a:rPr dirty="0" sz="3200" spc="-300">
                <a:latin typeface="Tahoma"/>
                <a:cs typeface="Tahoma"/>
              </a:rPr>
              <a:t> </a:t>
            </a:r>
            <a:r>
              <a:rPr dirty="0" sz="3200" spc="20">
                <a:latin typeface="Tahoma"/>
                <a:cs typeface="Tahoma"/>
              </a:rPr>
              <a:t>a</a:t>
            </a:r>
            <a:r>
              <a:rPr dirty="0" sz="3200" spc="-305">
                <a:latin typeface="Tahoma"/>
                <a:cs typeface="Tahoma"/>
              </a:rPr>
              <a:t> </a:t>
            </a:r>
            <a:r>
              <a:rPr dirty="0" sz="3200" spc="75">
                <a:latin typeface="Tahoma"/>
                <a:cs typeface="Tahoma"/>
              </a:rPr>
              <a:t>crucial</a:t>
            </a:r>
            <a:r>
              <a:rPr dirty="0" sz="3200" spc="-300">
                <a:latin typeface="Tahoma"/>
                <a:cs typeface="Tahoma"/>
              </a:rPr>
              <a:t> </a:t>
            </a:r>
            <a:r>
              <a:rPr dirty="0" sz="3200">
                <a:latin typeface="Tahoma"/>
                <a:cs typeface="Tahoma"/>
              </a:rPr>
              <a:t>area</a:t>
            </a:r>
            <a:r>
              <a:rPr dirty="0" sz="3200" spc="-305">
                <a:latin typeface="Tahoma"/>
                <a:cs typeface="Tahoma"/>
              </a:rPr>
              <a:t> </a:t>
            </a:r>
            <a:r>
              <a:rPr dirty="0" sz="3200" spc="70">
                <a:latin typeface="Tahoma"/>
                <a:cs typeface="Tahoma"/>
              </a:rPr>
              <a:t>in</a:t>
            </a:r>
            <a:r>
              <a:rPr dirty="0" sz="3200" spc="-300">
                <a:latin typeface="Tahoma"/>
                <a:cs typeface="Tahoma"/>
              </a:rPr>
              <a:t> </a:t>
            </a:r>
            <a:r>
              <a:rPr dirty="0" sz="3200" spc="40">
                <a:latin typeface="Tahoma"/>
                <a:cs typeface="Tahoma"/>
              </a:rPr>
              <a:t>the</a:t>
            </a:r>
            <a:r>
              <a:rPr dirty="0" sz="3200" spc="-305">
                <a:latin typeface="Tahoma"/>
                <a:cs typeface="Tahoma"/>
              </a:rPr>
              <a:t> </a:t>
            </a:r>
            <a:r>
              <a:rPr dirty="0" sz="3200" spc="50">
                <a:latin typeface="Tahoma"/>
                <a:cs typeface="Tahoma"/>
              </a:rPr>
              <a:t>field</a:t>
            </a:r>
            <a:r>
              <a:rPr dirty="0" sz="3200" spc="-300">
                <a:latin typeface="Tahoma"/>
                <a:cs typeface="Tahoma"/>
              </a:rPr>
              <a:t> </a:t>
            </a:r>
            <a:r>
              <a:rPr dirty="0" sz="3200" spc="25">
                <a:latin typeface="Tahoma"/>
                <a:cs typeface="Tahoma"/>
              </a:rPr>
              <a:t>of</a:t>
            </a:r>
            <a:r>
              <a:rPr dirty="0" sz="3200" spc="-305">
                <a:latin typeface="Tahoma"/>
                <a:cs typeface="Tahoma"/>
              </a:rPr>
              <a:t> </a:t>
            </a:r>
            <a:r>
              <a:rPr dirty="0" sz="3200" spc="20">
                <a:latin typeface="Tahoma"/>
                <a:cs typeface="Tahoma"/>
              </a:rPr>
              <a:t>healthcare,</a:t>
            </a:r>
            <a:r>
              <a:rPr dirty="0" sz="3200" spc="-300">
                <a:latin typeface="Tahoma"/>
                <a:cs typeface="Tahoma"/>
              </a:rPr>
              <a:t> </a:t>
            </a:r>
            <a:r>
              <a:rPr dirty="0" sz="3200" spc="50">
                <a:latin typeface="Tahoma"/>
                <a:cs typeface="Tahoma"/>
              </a:rPr>
              <a:t>with</a:t>
            </a:r>
            <a:r>
              <a:rPr dirty="0" sz="3200" spc="-300">
                <a:latin typeface="Tahoma"/>
                <a:cs typeface="Tahoma"/>
              </a:rPr>
              <a:t> </a:t>
            </a:r>
            <a:r>
              <a:rPr dirty="0" sz="3200" spc="40">
                <a:latin typeface="Tahoma"/>
                <a:cs typeface="Tahoma"/>
              </a:rPr>
              <a:t>the</a:t>
            </a:r>
            <a:r>
              <a:rPr dirty="0" sz="3200" spc="-305">
                <a:latin typeface="Tahoma"/>
                <a:cs typeface="Tahoma"/>
              </a:rPr>
              <a:t> </a:t>
            </a:r>
            <a:r>
              <a:rPr dirty="0" sz="3200" spc="50">
                <a:latin typeface="Tahoma"/>
                <a:cs typeface="Tahoma"/>
              </a:rPr>
              <a:t>potential</a:t>
            </a:r>
            <a:r>
              <a:rPr dirty="0" sz="3200" spc="-300">
                <a:latin typeface="Tahoma"/>
                <a:cs typeface="Tahoma"/>
              </a:rPr>
              <a:t> </a:t>
            </a:r>
            <a:r>
              <a:rPr dirty="0" sz="3200" spc="35">
                <a:latin typeface="Tahoma"/>
                <a:cs typeface="Tahoma"/>
              </a:rPr>
              <a:t>to </a:t>
            </a:r>
            <a:r>
              <a:rPr dirty="0" sz="3200" spc="-985">
                <a:latin typeface="Tahoma"/>
                <a:cs typeface="Tahoma"/>
              </a:rPr>
              <a:t> </a:t>
            </a:r>
            <a:r>
              <a:rPr dirty="0" sz="3200" spc="60">
                <a:latin typeface="Tahoma"/>
                <a:cs typeface="Tahoma"/>
              </a:rPr>
              <a:t>improve</a:t>
            </a:r>
            <a:r>
              <a:rPr dirty="0" sz="3200" spc="-310">
                <a:latin typeface="Tahoma"/>
                <a:cs typeface="Tahoma"/>
              </a:rPr>
              <a:t> </a:t>
            </a:r>
            <a:r>
              <a:rPr dirty="0" sz="3200" spc="40">
                <a:latin typeface="Tahoma"/>
                <a:cs typeface="Tahoma"/>
              </a:rPr>
              <a:t>patient</a:t>
            </a:r>
            <a:r>
              <a:rPr dirty="0" sz="3200" spc="-305">
                <a:latin typeface="Tahoma"/>
                <a:cs typeface="Tahoma"/>
              </a:rPr>
              <a:t> </a:t>
            </a:r>
            <a:r>
              <a:rPr dirty="0" sz="3200" spc="85">
                <a:latin typeface="Tahoma"/>
                <a:cs typeface="Tahoma"/>
              </a:rPr>
              <a:t>outcomes</a:t>
            </a:r>
            <a:r>
              <a:rPr dirty="0" sz="3200" spc="-305">
                <a:latin typeface="Tahoma"/>
                <a:cs typeface="Tahoma"/>
              </a:rPr>
              <a:t> </a:t>
            </a:r>
            <a:r>
              <a:rPr dirty="0" sz="3200" spc="120">
                <a:latin typeface="Tahoma"/>
                <a:cs typeface="Tahoma"/>
              </a:rPr>
              <a:t>by</a:t>
            </a:r>
            <a:r>
              <a:rPr dirty="0" sz="3200" spc="-310">
                <a:latin typeface="Tahoma"/>
                <a:cs typeface="Tahoma"/>
              </a:rPr>
              <a:t> </a:t>
            </a:r>
            <a:r>
              <a:rPr dirty="0" sz="3200" spc="95">
                <a:latin typeface="Tahoma"/>
                <a:cs typeface="Tahoma"/>
              </a:rPr>
              <a:t>enabling</a:t>
            </a:r>
            <a:r>
              <a:rPr dirty="0" sz="3200" spc="-305">
                <a:latin typeface="Tahoma"/>
                <a:cs typeface="Tahoma"/>
              </a:rPr>
              <a:t> </a:t>
            </a:r>
            <a:r>
              <a:rPr dirty="0" sz="3200" spc="20">
                <a:latin typeface="Tahoma"/>
                <a:cs typeface="Tahoma"/>
              </a:rPr>
              <a:t>early</a:t>
            </a:r>
            <a:r>
              <a:rPr dirty="0" sz="3200" spc="-305">
                <a:latin typeface="Tahoma"/>
                <a:cs typeface="Tahoma"/>
              </a:rPr>
              <a:t> </a:t>
            </a:r>
            <a:r>
              <a:rPr dirty="0" sz="3200" spc="75">
                <a:latin typeface="Tahoma"/>
                <a:cs typeface="Tahoma"/>
              </a:rPr>
              <a:t>detection</a:t>
            </a:r>
            <a:r>
              <a:rPr dirty="0" sz="3200" spc="-310">
                <a:latin typeface="Tahoma"/>
                <a:cs typeface="Tahoma"/>
              </a:rPr>
              <a:t> </a:t>
            </a:r>
            <a:r>
              <a:rPr dirty="0" sz="3200" spc="110">
                <a:latin typeface="Tahoma"/>
                <a:cs typeface="Tahoma"/>
              </a:rPr>
              <a:t>and</a:t>
            </a:r>
            <a:r>
              <a:rPr dirty="0" sz="3200" spc="-305">
                <a:latin typeface="Tahoma"/>
                <a:cs typeface="Tahoma"/>
              </a:rPr>
              <a:t> </a:t>
            </a:r>
            <a:r>
              <a:rPr dirty="0" sz="3200" spc="90">
                <a:latin typeface="Tahoma"/>
                <a:cs typeface="Tahoma"/>
              </a:rPr>
              <a:t>diagnosis</a:t>
            </a:r>
            <a:r>
              <a:rPr dirty="0" sz="3200" spc="-305">
                <a:latin typeface="Tahoma"/>
                <a:cs typeface="Tahoma"/>
              </a:rPr>
              <a:t> </a:t>
            </a:r>
            <a:r>
              <a:rPr dirty="0" sz="3200" spc="25">
                <a:latin typeface="Tahoma"/>
                <a:cs typeface="Tahoma"/>
              </a:rPr>
              <a:t>of</a:t>
            </a:r>
            <a:r>
              <a:rPr dirty="0" sz="3200" spc="-310">
                <a:latin typeface="Tahoma"/>
                <a:cs typeface="Tahoma"/>
              </a:rPr>
              <a:t> </a:t>
            </a:r>
            <a:r>
              <a:rPr dirty="0" sz="3200" spc="25">
                <a:latin typeface="Tahoma"/>
                <a:cs typeface="Tahoma"/>
              </a:rPr>
              <a:t>diseases.</a:t>
            </a:r>
            <a:endParaRPr sz="3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350">
              <a:latin typeface="Tahoma"/>
              <a:cs typeface="Tahoma"/>
            </a:endParaRPr>
          </a:p>
          <a:p>
            <a:pPr marL="12700" marR="5080">
              <a:lnSpc>
                <a:spcPct val="105500"/>
              </a:lnSpc>
            </a:pPr>
            <a:r>
              <a:rPr dirty="0" sz="3200" spc="90">
                <a:latin typeface="Tahoma"/>
                <a:cs typeface="Tahoma"/>
              </a:rPr>
              <a:t>The</a:t>
            </a:r>
            <a:r>
              <a:rPr dirty="0" sz="3200" spc="-305">
                <a:latin typeface="Tahoma"/>
                <a:cs typeface="Tahoma"/>
              </a:rPr>
              <a:t> </a:t>
            </a:r>
            <a:r>
              <a:rPr dirty="0" sz="3200" spc="50">
                <a:latin typeface="Tahoma"/>
                <a:cs typeface="Tahoma"/>
              </a:rPr>
              <a:t>main</a:t>
            </a:r>
            <a:r>
              <a:rPr dirty="0" sz="3200" spc="-305">
                <a:latin typeface="Tahoma"/>
                <a:cs typeface="Tahoma"/>
              </a:rPr>
              <a:t> </a:t>
            </a:r>
            <a:r>
              <a:rPr dirty="0" sz="3200" spc="60">
                <a:latin typeface="Tahoma"/>
                <a:cs typeface="Tahoma"/>
              </a:rPr>
              <a:t>objective</a:t>
            </a:r>
            <a:r>
              <a:rPr dirty="0" sz="3200" spc="-305">
                <a:latin typeface="Tahoma"/>
                <a:cs typeface="Tahoma"/>
              </a:rPr>
              <a:t> </a:t>
            </a:r>
            <a:r>
              <a:rPr dirty="0" sz="3200" spc="25">
                <a:latin typeface="Tahoma"/>
                <a:cs typeface="Tahoma"/>
              </a:rPr>
              <a:t>of</a:t>
            </a:r>
            <a:r>
              <a:rPr dirty="0" sz="3200" spc="-305">
                <a:latin typeface="Tahoma"/>
                <a:cs typeface="Tahoma"/>
              </a:rPr>
              <a:t> </a:t>
            </a:r>
            <a:r>
              <a:rPr dirty="0" sz="3200" spc="40">
                <a:latin typeface="Tahoma"/>
                <a:cs typeface="Tahoma"/>
              </a:rPr>
              <a:t>the</a:t>
            </a:r>
            <a:r>
              <a:rPr dirty="0" sz="3200" spc="-305">
                <a:latin typeface="Tahoma"/>
                <a:cs typeface="Tahoma"/>
              </a:rPr>
              <a:t> </a:t>
            </a:r>
            <a:r>
              <a:rPr dirty="0" sz="3200" spc="40">
                <a:latin typeface="Tahoma"/>
                <a:cs typeface="Tahoma"/>
              </a:rPr>
              <a:t>project</a:t>
            </a:r>
            <a:r>
              <a:rPr dirty="0" sz="3200" spc="-300">
                <a:latin typeface="Tahoma"/>
                <a:cs typeface="Tahoma"/>
              </a:rPr>
              <a:t> </a:t>
            </a:r>
            <a:r>
              <a:rPr dirty="0" sz="3200" spc="35">
                <a:latin typeface="Tahoma"/>
                <a:cs typeface="Tahoma"/>
              </a:rPr>
              <a:t>is</a:t>
            </a:r>
            <a:r>
              <a:rPr dirty="0" sz="3200" spc="-305">
                <a:latin typeface="Tahoma"/>
                <a:cs typeface="Tahoma"/>
              </a:rPr>
              <a:t> </a:t>
            </a:r>
            <a:r>
              <a:rPr dirty="0" sz="3200" spc="85">
                <a:latin typeface="Tahoma"/>
                <a:cs typeface="Tahoma"/>
              </a:rPr>
              <a:t>Multi</a:t>
            </a:r>
            <a:r>
              <a:rPr dirty="0" sz="3200" spc="-305">
                <a:latin typeface="Tahoma"/>
                <a:cs typeface="Tahoma"/>
              </a:rPr>
              <a:t> </a:t>
            </a:r>
            <a:r>
              <a:rPr dirty="0" sz="3200" spc="50">
                <a:latin typeface="Tahoma"/>
                <a:cs typeface="Tahoma"/>
              </a:rPr>
              <a:t>Disease</a:t>
            </a:r>
            <a:r>
              <a:rPr dirty="0" sz="3200" spc="-305">
                <a:latin typeface="Tahoma"/>
                <a:cs typeface="Tahoma"/>
              </a:rPr>
              <a:t> </a:t>
            </a:r>
            <a:r>
              <a:rPr dirty="0" sz="3200" spc="75">
                <a:latin typeface="Tahoma"/>
                <a:cs typeface="Tahoma"/>
              </a:rPr>
              <a:t>Prediction</a:t>
            </a:r>
            <a:r>
              <a:rPr dirty="0" sz="3200" spc="-305">
                <a:latin typeface="Tahoma"/>
                <a:cs typeface="Tahoma"/>
              </a:rPr>
              <a:t> </a:t>
            </a:r>
            <a:r>
              <a:rPr dirty="0" sz="3200" spc="120">
                <a:latin typeface="Tahoma"/>
                <a:cs typeface="Tahoma"/>
              </a:rPr>
              <a:t>by</a:t>
            </a:r>
            <a:r>
              <a:rPr dirty="0" sz="3200" spc="-300">
                <a:latin typeface="Tahoma"/>
                <a:cs typeface="Tahoma"/>
              </a:rPr>
              <a:t> </a:t>
            </a:r>
            <a:r>
              <a:rPr dirty="0" sz="3200" spc="95">
                <a:latin typeface="Tahoma"/>
                <a:cs typeface="Tahoma"/>
              </a:rPr>
              <a:t>Chest</a:t>
            </a:r>
            <a:r>
              <a:rPr dirty="0" sz="3200" spc="-305">
                <a:latin typeface="Tahoma"/>
                <a:cs typeface="Tahoma"/>
              </a:rPr>
              <a:t> </a:t>
            </a:r>
            <a:r>
              <a:rPr dirty="0" sz="3200" spc="25">
                <a:latin typeface="Tahoma"/>
                <a:cs typeface="Tahoma"/>
              </a:rPr>
              <a:t>Xray</a:t>
            </a:r>
            <a:r>
              <a:rPr dirty="0" sz="3200" spc="-305">
                <a:latin typeface="Tahoma"/>
                <a:cs typeface="Tahoma"/>
              </a:rPr>
              <a:t> </a:t>
            </a:r>
            <a:r>
              <a:rPr dirty="0" sz="3200" spc="95">
                <a:latin typeface="Tahoma"/>
                <a:cs typeface="Tahoma"/>
              </a:rPr>
              <a:t>using</a:t>
            </a:r>
            <a:r>
              <a:rPr dirty="0" sz="3200" spc="-305">
                <a:latin typeface="Tahoma"/>
                <a:cs typeface="Tahoma"/>
              </a:rPr>
              <a:t> </a:t>
            </a:r>
            <a:r>
              <a:rPr dirty="0" sz="3200" spc="-15">
                <a:latin typeface="Tahoma"/>
                <a:cs typeface="Tahoma"/>
              </a:rPr>
              <a:t>transfer </a:t>
            </a:r>
            <a:r>
              <a:rPr dirty="0" sz="3200" spc="-985">
                <a:latin typeface="Tahoma"/>
                <a:cs typeface="Tahoma"/>
              </a:rPr>
              <a:t> </a:t>
            </a:r>
            <a:r>
              <a:rPr dirty="0" sz="3200" spc="45">
                <a:latin typeface="Tahoma"/>
                <a:cs typeface="Tahoma"/>
              </a:rPr>
              <a:t>Learning.</a:t>
            </a:r>
            <a:endParaRPr sz="3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8287999" cy="10286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1368794"/>
            <a:ext cx="6137910" cy="114935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350" spc="459">
                <a:solidFill>
                  <a:srgbClr val="000000"/>
                </a:solidFill>
              </a:rPr>
              <a:t>Introduction</a:t>
            </a:r>
            <a:endParaRPr sz="7350"/>
          </a:p>
        </p:txBody>
      </p:sp>
      <p:grpSp>
        <p:nvGrpSpPr>
          <p:cNvPr id="4" name="object 4"/>
          <p:cNvGrpSpPr/>
          <p:nvPr/>
        </p:nvGrpSpPr>
        <p:grpSpPr>
          <a:xfrm>
            <a:off x="1400174" y="3508670"/>
            <a:ext cx="133350" cy="5619750"/>
            <a:chOff x="1400174" y="3508670"/>
            <a:chExt cx="133350" cy="561975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0174" y="3508670"/>
              <a:ext cx="133350" cy="1333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0174" y="5337470"/>
              <a:ext cx="133350" cy="1333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0174" y="8995070"/>
              <a:ext cx="133350" cy="13334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707901" y="3158270"/>
            <a:ext cx="14066519" cy="6731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871219">
              <a:lnSpc>
                <a:spcPct val="125000"/>
              </a:lnSpc>
              <a:spcBef>
                <a:spcPts val="100"/>
              </a:spcBef>
            </a:pPr>
            <a:r>
              <a:rPr dirty="0" sz="3200" spc="125">
                <a:latin typeface="Tahoma"/>
                <a:cs typeface="Tahoma"/>
              </a:rPr>
              <a:t>Medical</a:t>
            </a:r>
            <a:r>
              <a:rPr dirty="0" sz="3200" spc="-310">
                <a:latin typeface="Tahoma"/>
                <a:cs typeface="Tahoma"/>
              </a:rPr>
              <a:t> </a:t>
            </a:r>
            <a:r>
              <a:rPr dirty="0" sz="3200" spc="70">
                <a:latin typeface="Tahoma"/>
                <a:cs typeface="Tahoma"/>
              </a:rPr>
              <a:t>image</a:t>
            </a:r>
            <a:r>
              <a:rPr dirty="0" sz="3200" spc="-305">
                <a:latin typeface="Tahoma"/>
                <a:cs typeface="Tahoma"/>
              </a:rPr>
              <a:t> </a:t>
            </a:r>
            <a:r>
              <a:rPr dirty="0" sz="3200" spc="40">
                <a:latin typeface="Tahoma"/>
                <a:cs typeface="Tahoma"/>
              </a:rPr>
              <a:t>analysis</a:t>
            </a:r>
            <a:r>
              <a:rPr dirty="0" sz="3200" spc="-305">
                <a:latin typeface="Tahoma"/>
                <a:cs typeface="Tahoma"/>
              </a:rPr>
              <a:t> </a:t>
            </a:r>
            <a:r>
              <a:rPr dirty="0" sz="3200" spc="30">
                <a:latin typeface="Tahoma"/>
                <a:cs typeface="Tahoma"/>
              </a:rPr>
              <a:t>is</a:t>
            </a:r>
            <a:r>
              <a:rPr dirty="0" sz="3200" spc="-310">
                <a:latin typeface="Tahoma"/>
                <a:cs typeface="Tahoma"/>
              </a:rPr>
              <a:t> </a:t>
            </a:r>
            <a:r>
              <a:rPr dirty="0" sz="3200" spc="20">
                <a:latin typeface="Tahoma"/>
                <a:cs typeface="Tahoma"/>
              </a:rPr>
              <a:t>a</a:t>
            </a:r>
            <a:r>
              <a:rPr dirty="0" sz="3200" spc="-305">
                <a:latin typeface="Tahoma"/>
                <a:cs typeface="Tahoma"/>
              </a:rPr>
              <a:t> </a:t>
            </a:r>
            <a:r>
              <a:rPr dirty="0" sz="3200" spc="75">
                <a:latin typeface="Tahoma"/>
                <a:cs typeface="Tahoma"/>
              </a:rPr>
              <a:t>crucial</a:t>
            </a:r>
            <a:r>
              <a:rPr dirty="0" sz="3200" spc="-305">
                <a:latin typeface="Tahoma"/>
                <a:cs typeface="Tahoma"/>
              </a:rPr>
              <a:t> </a:t>
            </a:r>
            <a:r>
              <a:rPr dirty="0" sz="3200">
                <a:latin typeface="Tahoma"/>
                <a:cs typeface="Tahoma"/>
              </a:rPr>
              <a:t>area</a:t>
            </a:r>
            <a:r>
              <a:rPr dirty="0" sz="3200" spc="-310">
                <a:latin typeface="Tahoma"/>
                <a:cs typeface="Tahoma"/>
              </a:rPr>
              <a:t> </a:t>
            </a:r>
            <a:r>
              <a:rPr dirty="0" sz="3200" spc="70">
                <a:latin typeface="Tahoma"/>
                <a:cs typeface="Tahoma"/>
              </a:rPr>
              <a:t>in</a:t>
            </a:r>
            <a:r>
              <a:rPr dirty="0" sz="3200" spc="-305">
                <a:latin typeface="Tahoma"/>
                <a:cs typeface="Tahoma"/>
              </a:rPr>
              <a:t> </a:t>
            </a:r>
            <a:r>
              <a:rPr dirty="0" sz="3200" spc="35">
                <a:latin typeface="Tahoma"/>
                <a:cs typeface="Tahoma"/>
              </a:rPr>
              <a:t>the</a:t>
            </a:r>
            <a:r>
              <a:rPr dirty="0" sz="3200" spc="-305">
                <a:latin typeface="Tahoma"/>
                <a:cs typeface="Tahoma"/>
              </a:rPr>
              <a:t> </a:t>
            </a:r>
            <a:r>
              <a:rPr dirty="0" sz="3200" spc="50">
                <a:latin typeface="Tahoma"/>
                <a:cs typeface="Tahoma"/>
              </a:rPr>
              <a:t>field</a:t>
            </a:r>
            <a:r>
              <a:rPr dirty="0" sz="3200" spc="-310">
                <a:latin typeface="Tahoma"/>
                <a:cs typeface="Tahoma"/>
              </a:rPr>
              <a:t> </a:t>
            </a:r>
            <a:r>
              <a:rPr dirty="0" sz="3200" spc="20">
                <a:latin typeface="Tahoma"/>
                <a:cs typeface="Tahoma"/>
              </a:rPr>
              <a:t>of</a:t>
            </a:r>
            <a:r>
              <a:rPr dirty="0" sz="3200" spc="-305">
                <a:latin typeface="Tahoma"/>
                <a:cs typeface="Tahoma"/>
              </a:rPr>
              <a:t> </a:t>
            </a:r>
            <a:r>
              <a:rPr dirty="0" sz="3200" spc="20">
                <a:latin typeface="Tahoma"/>
                <a:cs typeface="Tahoma"/>
              </a:rPr>
              <a:t>healthcare,</a:t>
            </a:r>
            <a:r>
              <a:rPr dirty="0" sz="3200" spc="-305">
                <a:latin typeface="Tahoma"/>
                <a:cs typeface="Tahoma"/>
              </a:rPr>
              <a:t> </a:t>
            </a:r>
            <a:r>
              <a:rPr dirty="0" sz="3200" spc="50">
                <a:latin typeface="Tahoma"/>
                <a:cs typeface="Tahoma"/>
              </a:rPr>
              <a:t>with</a:t>
            </a:r>
            <a:r>
              <a:rPr dirty="0" sz="3200" spc="-310">
                <a:latin typeface="Tahoma"/>
                <a:cs typeface="Tahoma"/>
              </a:rPr>
              <a:t> </a:t>
            </a:r>
            <a:r>
              <a:rPr dirty="0" sz="3200" spc="35">
                <a:latin typeface="Tahoma"/>
                <a:cs typeface="Tahoma"/>
              </a:rPr>
              <a:t>the </a:t>
            </a:r>
            <a:r>
              <a:rPr dirty="0" sz="3200" spc="-985">
                <a:latin typeface="Tahoma"/>
                <a:cs typeface="Tahoma"/>
              </a:rPr>
              <a:t> </a:t>
            </a:r>
            <a:r>
              <a:rPr dirty="0" sz="3200" spc="50">
                <a:latin typeface="Tahoma"/>
                <a:cs typeface="Tahoma"/>
              </a:rPr>
              <a:t>potential</a:t>
            </a:r>
            <a:r>
              <a:rPr dirty="0" sz="3200" spc="-310">
                <a:latin typeface="Tahoma"/>
                <a:cs typeface="Tahoma"/>
              </a:rPr>
              <a:t> </a:t>
            </a:r>
            <a:r>
              <a:rPr dirty="0" sz="3200" spc="30">
                <a:latin typeface="Tahoma"/>
                <a:cs typeface="Tahoma"/>
              </a:rPr>
              <a:t>to</a:t>
            </a:r>
            <a:r>
              <a:rPr dirty="0" sz="3200" spc="-310">
                <a:latin typeface="Tahoma"/>
                <a:cs typeface="Tahoma"/>
              </a:rPr>
              <a:t> </a:t>
            </a:r>
            <a:r>
              <a:rPr dirty="0" sz="3200" spc="55">
                <a:latin typeface="Tahoma"/>
                <a:cs typeface="Tahoma"/>
              </a:rPr>
              <a:t>improve</a:t>
            </a:r>
            <a:r>
              <a:rPr dirty="0" sz="3200" spc="-305">
                <a:latin typeface="Tahoma"/>
                <a:cs typeface="Tahoma"/>
              </a:rPr>
              <a:t> </a:t>
            </a:r>
            <a:r>
              <a:rPr dirty="0" sz="3200" spc="35">
                <a:latin typeface="Tahoma"/>
                <a:cs typeface="Tahoma"/>
              </a:rPr>
              <a:t>patient</a:t>
            </a:r>
            <a:r>
              <a:rPr dirty="0" sz="3200" spc="-310">
                <a:latin typeface="Tahoma"/>
                <a:cs typeface="Tahoma"/>
              </a:rPr>
              <a:t> </a:t>
            </a:r>
            <a:r>
              <a:rPr dirty="0" sz="3200" spc="85">
                <a:latin typeface="Tahoma"/>
                <a:cs typeface="Tahoma"/>
              </a:rPr>
              <a:t>outcomes</a:t>
            </a:r>
            <a:r>
              <a:rPr dirty="0" sz="3200" spc="-310">
                <a:latin typeface="Tahoma"/>
                <a:cs typeface="Tahoma"/>
              </a:rPr>
              <a:t> </a:t>
            </a:r>
            <a:r>
              <a:rPr dirty="0" sz="3200" spc="114">
                <a:latin typeface="Tahoma"/>
                <a:cs typeface="Tahoma"/>
              </a:rPr>
              <a:t>by</a:t>
            </a:r>
            <a:r>
              <a:rPr dirty="0" sz="3200" spc="-305">
                <a:latin typeface="Tahoma"/>
                <a:cs typeface="Tahoma"/>
              </a:rPr>
              <a:t> </a:t>
            </a:r>
            <a:r>
              <a:rPr dirty="0" sz="3200" spc="95">
                <a:latin typeface="Tahoma"/>
                <a:cs typeface="Tahoma"/>
              </a:rPr>
              <a:t>enabling</a:t>
            </a:r>
            <a:r>
              <a:rPr dirty="0" sz="3200" spc="-310">
                <a:latin typeface="Tahoma"/>
                <a:cs typeface="Tahoma"/>
              </a:rPr>
              <a:t> </a:t>
            </a:r>
            <a:r>
              <a:rPr dirty="0" sz="3200" spc="15">
                <a:latin typeface="Tahoma"/>
                <a:cs typeface="Tahoma"/>
              </a:rPr>
              <a:t>early</a:t>
            </a:r>
            <a:r>
              <a:rPr dirty="0" sz="3200" spc="-310">
                <a:latin typeface="Tahoma"/>
                <a:cs typeface="Tahoma"/>
              </a:rPr>
              <a:t> </a:t>
            </a:r>
            <a:r>
              <a:rPr dirty="0" sz="3200" spc="75">
                <a:latin typeface="Tahoma"/>
                <a:cs typeface="Tahoma"/>
              </a:rPr>
              <a:t>detection</a:t>
            </a:r>
            <a:r>
              <a:rPr dirty="0" sz="3200" spc="-305">
                <a:latin typeface="Tahoma"/>
                <a:cs typeface="Tahoma"/>
              </a:rPr>
              <a:t> </a:t>
            </a:r>
            <a:r>
              <a:rPr dirty="0" sz="3200" spc="110">
                <a:latin typeface="Tahoma"/>
                <a:cs typeface="Tahoma"/>
              </a:rPr>
              <a:t>and </a:t>
            </a:r>
            <a:r>
              <a:rPr dirty="0" sz="3200" spc="114">
                <a:latin typeface="Tahoma"/>
                <a:cs typeface="Tahoma"/>
              </a:rPr>
              <a:t> </a:t>
            </a:r>
            <a:r>
              <a:rPr dirty="0" sz="3200" spc="85">
                <a:latin typeface="Tahoma"/>
                <a:cs typeface="Tahoma"/>
              </a:rPr>
              <a:t>diagnosis</a:t>
            </a:r>
            <a:r>
              <a:rPr dirty="0" sz="3200" spc="-315">
                <a:latin typeface="Tahoma"/>
                <a:cs typeface="Tahoma"/>
              </a:rPr>
              <a:t> </a:t>
            </a:r>
            <a:r>
              <a:rPr dirty="0" sz="3200" spc="20">
                <a:latin typeface="Tahoma"/>
                <a:cs typeface="Tahoma"/>
              </a:rPr>
              <a:t>of</a:t>
            </a:r>
            <a:r>
              <a:rPr dirty="0" sz="3200" spc="-310">
                <a:latin typeface="Tahoma"/>
                <a:cs typeface="Tahoma"/>
              </a:rPr>
              <a:t> </a:t>
            </a:r>
            <a:r>
              <a:rPr dirty="0" sz="3200" spc="25">
                <a:latin typeface="Tahoma"/>
                <a:cs typeface="Tahoma"/>
              </a:rPr>
              <a:t>diseases.</a:t>
            </a:r>
            <a:endParaRPr sz="3200">
              <a:latin typeface="Tahoma"/>
              <a:cs typeface="Tahoma"/>
            </a:endParaRPr>
          </a:p>
          <a:p>
            <a:pPr marL="12700" marR="5080">
              <a:lnSpc>
                <a:spcPct val="125000"/>
              </a:lnSpc>
            </a:pPr>
            <a:r>
              <a:rPr dirty="0" sz="3200" spc="90">
                <a:latin typeface="Tahoma"/>
                <a:cs typeface="Tahoma"/>
              </a:rPr>
              <a:t>Chest </a:t>
            </a:r>
            <a:r>
              <a:rPr dirty="0" sz="3200" spc="-25">
                <a:latin typeface="Tahoma"/>
                <a:cs typeface="Tahoma"/>
              </a:rPr>
              <a:t>X-rays </a:t>
            </a:r>
            <a:r>
              <a:rPr dirty="0" sz="3200" spc="-5">
                <a:latin typeface="Tahoma"/>
                <a:cs typeface="Tahoma"/>
              </a:rPr>
              <a:t>are </a:t>
            </a:r>
            <a:r>
              <a:rPr dirty="0" sz="3200" spc="100">
                <a:latin typeface="Tahoma"/>
                <a:cs typeface="Tahoma"/>
              </a:rPr>
              <a:t>among </a:t>
            </a:r>
            <a:r>
              <a:rPr dirty="0" sz="3200" spc="35">
                <a:latin typeface="Tahoma"/>
                <a:cs typeface="Tahoma"/>
              </a:rPr>
              <a:t>the most </a:t>
            </a:r>
            <a:r>
              <a:rPr dirty="0" sz="3200" spc="95">
                <a:latin typeface="Tahoma"/>
                <a:cs typeface="Tahoma"/>
              </a:rPr>
              <a:t>commonly </a:t>
            </a:r>
            <a:r>
              <a:rPr dirty="0" sz="3200" spc="45">
                <a:latin typeface="Tahoma"/>
                <a:cs typeface="Tahoma"/>
              </a:rPr>
              <a:t>performed </a:t>
            </a:r>
            <a:r>
              <a:rPr dirty="0" sz="3200" spc="85">
                <a:latin typeface="Tahoma"/>
                <a:cs typeface="Tahoma"/>
              </a:rPr>
              <a:t>imaging </a:t>
            </a:r>
            <a:r>
              <a:rPr dirty="0" sz="3200">
                <a:latin typeface="Tahoma"/>
                <a:cs typeface="Tahoma"/>
              </a:rPr>
              <a:t>tests </a:t>
            </a:r>
            <a:r>
              <a:rPr dirty="0" sz="3200" spc="70">
                <a:latin typeface="Tahoma"/>
                <a:cs typeface="Tahoma"/>
              </a:rPr>
              <a:t>in </a:t>
            </a:r>
            <a:r>
              <a:rPr dirty="0" sz="3200" spc="75">
                <a:latin typeface="Tahoma"/>
                <a:cs typeface="Tahoma"/>
              </a:rPr>
              <a:t> </a:t>
            </a:r>
            <a:r>
              <a:rPr dirty="0" sz="3200" spc="90">
                <a:latin typeface="Tahoma"/>
                <a:cs typeface="Tahoma"/>
              </a:rPr>
              <a:t>clinical </a:t>
            </a:r>
            <a:r>
              <a:rPr dirty="0" sz="3200" spc="65">
                <a:latin typeface="Tahoma"/>
                <a:cs typeface="Tahoma"/>
              </a:rPr>
              <a:t>practice </a:t>
            </a:r>
            <a:r>
              <a:rPr dirty="0" sz="3200" spc="110">
                <a:latin typeface="Tahoma"/>
                <a:cs typeface="Tahoma"/>
              </a:rPr>
              <a:t>and </a:t>
            </a:r>
            <a:r>
              <a:rPr dirty="0" sz="3200" spc="114">
                <a:latin typeface="Tahoma"/>
                <a:cs typeface="Tahoma"/>
              </a:rPr>
              <a:t>can </a:t>
            </a:r>
            <a:r>
              <a:rPr dirty="0" sz="3200" spc="80">
                <a:latin typeface="Tahoma"/>
                <a:cs typeface="Tahoma"/>
              </a:rPr>
              <a:t>provide </a:t>
            </a:r>
            <a:r>
              <a:rPr dirty="0" sz="3200" spc="70">
                <a:latin typeface="Tahoma"/>
                <a:cs typeface="Tahoma"/>
              </a:rPr>
              <a:t>valuable </a:t>
            </a:r>
            <a:r>
              <a:rPr dirty="0" sz="3200" spc="30">
                <a:latin typeface="Tahoma"/>
                <a:cs typeface="Tahoma"/>
              </a:rPr>
              <a:t>information </a:t>
            </a:r>
            <a:r>
              <a:rPr dirty="0" sz="3200" spc="75">
                <a:latin typeface="Tahoma"/>
                <a:cs typeface="Tahoma"/>
              </a:rPr>
              <a:t>about </a:t>
            </a:r>
            <a:r>
              <a:rPr dirty="0" sz="3200" spc="35">
                <a:latin typeface="Tahoma"/>
                <a:cs typeface="Tahoma"/>
              </a:rPr>
              <a:t>various </a:t>
            </a:r>
            <a:r>
              <a:rPr dirty="0" sz="3200" spc="40">
                <a:latin typeface="Tahoma"/>
                <a:cs typeface="Tahoma"/>
              </a:rPr>
              <a:t> </a:t>
            </a:r>
            <a:r>
              <a:rPr dirty="0" sz="3200" spc="10">
                <a:latin typeface="Tahoma"/>
                <a:cs typeface="Tahoma"/>
              </a:rPr>
              <a:t>respiratory </a:t>
            </a:r>
            <a:r>
              <a:rPr dirty="0" sz="3200" spc="110">
                <a:latin typeface="Tahoma"/>
                <a:cs typeface="Tahoma"/>
              </a:rPr>
              <a:t>and </a:t>
            </a:r>
            <a:r>
              <a:rPr dirty="0" sz="3200" spc="60">
                <a:latin typeface="Tahoma"/>
                <a:cs typeface="Tahoma"/>
              </a:rPr>
              <a:t>cardiovascular </a:t>
            </a:r>
            <a:r>
              <a:rPr dirty="0" sz="3200" spc="25">
                <a:latin typeface="Tahoma"/>
                <a:cs typeface="Tahoma"/>
              </a:rPr>
              <a:t>diseases, </a:t>
            </a:r>
            <a:r>
              <a:rPr dirty="0" sz="3200" spc="114">
                <a:latin typeface="Tahoma"/>
                <a:cs typeface="Tahoma"/>
              </a:rPr>
              <a:t>such </a:t>
            </a:r>
            <a:r>
              <a:rPr dirty="0" sz="3200" spc="25">
                <a:latin typeface="Tahoma"/>
                <a:cs typeface="Tahoma"/>
              </a:rPr>
              <a:t>as </a:t>
            </a:r>
            <a:r>
              <a:rPr dirty="0" sz="3200" spc="50">
                <a:latin typeface="Tahoma"/>
                <a:cs typeface="Tahoma"/>
              </a:rPr>
              <a:t>pneumonia, </a:t>
            </a:r>
            <a:r>
              <a:rPr dirty="0" sz="3200" spc="40">
                <a:latin typeface="Tahoma"/>
                <a:cs typeface="Tahoma"/>
              </a:rPr>
              <a:t>tuberculosis, </a:t>
            </a:r>
            <a:r>
              <a:rPr dirty="0" sz="3200" spc="45">
                <a:latin typeface="Tahoma"/>
                <a:cs typeface="Tahoma"/>
              </a:rPr>
              <a:t> </a:t>
            </a:r>
            <a:r>
              <a:rPr dirty="0" sz="3200" spc="110">
                <a:latin typeface="Tahoma"/>
                <a:cs typeface="Tahoma"/>
              </a:rPr>
              <a:t>and </a:t>
            </a:r>
            <a:r>
              <a:rPr dirty="0" sz="3200" spc="114">
                <a:latin typeface="Tahoma"/>
                <a:cs typeface="Tahoma"/>
              </a:rPr>
              <a:t>lung </a:t>
            </a:r>
            <a:r>
              <a:rPr dirty="0" sz="3200" spc="35">
                <a:latin typeface="Tahoma"/>
                <a:cs typeface="Tahoma"/>
              </a:rPr>
              <a:t>cancer. </a:t>
            </a:r>
            <a:r>
              <a:rPr dirty="0" sz="3200" spc="30">
                <a:latin typeface="Tahoma"/>
                <a:cs typeface="Tahoma"/>
              </a:rPr>
              <a:t>However, </a:t>
            </a:r>
            <a:r>
              <a:rPr dirty="0" sz="3200" spc="35">
                <a:latin typeface="Tahoma"/>
                <a:cs typeface="Tahoma"/>
              </a:rPr>
              <a:t>the </a:t>
            </a:r>
            <a:r>
              <a:rPr dirty="0" sz="3200" spc="20">
                <a:latin typeface="Tahoma"/>
                <a:cs typeface="Tahoma"/>
              </a:rPr>
              <a:t>interpretation of </a:t>
            </a:r>
            <a:r>
              <a:rPr dirty="0" sz="3200" spc="70">
                <a:latin typeface="Tahoma"/>
                <a:cs typeface="Tahoma"/>
              </a:rPr>
              <a:t>chest </a:t>
            </a:r>
            <a:r>
              <a:rPr dirty="0" sz="3200" spc="-25">
                <a:latin typeface="Tahoma"/>
                <a:cs typeface="Tahoma"/>
              </a:rPr>
              <a:t>X-rays </a:t>
            </a:r>
            <a:r>
              <a:rPr dirty="0" sz="3200" spc="114">
                <a:latin typeface="Tahoma"/>
                <a:cs typeface="Tahoma"/>
              </a:rPr>
              <a:t>can </a:t>
            </a:r>
            <a:r>
              <a:rPr dirty="0" sz="3200" spc="125">
                <a:latin typeface="Tahoma"/>
                <a:cs typeface="Tahoma"/>
              </a:rPr>
              <a:t>be </a:t>
            </a:r>
            <a:r>
              <a:rPr dirty="0" sz="3200" spc="130">
                <a:latin typeface="Tahoma"/>
                <a:cs typeface="Tahoma"/>
              </a:rPr>
              <a:t> </a:t>
            </a:r>
            <a:r>
              <a:rPr dirty="0" sz="3200" spc="75">
                <a:latin typeface="Tahoma"/>
                <a:cs typeface="Tahoma"/>
              </a:rPr>
              <a:t>challenging,</a:t>
            </a:r>
            <a:r>
              <a:rPr dirty="0" sz="3200" spc="-310">
                <a:latin typeface="Tahoma"/>
                <a:cs typeface="Tahoma"/>
              </a:rPr>
              <a:t> </a:t>
            </a:r>
            <a:r>
              <a:rPr dirty="0" sz="3200" spc="35">
                <a:latin typeface="Tahoma"/>
                <a:cs typeface="Tahoma"/>
              </a:rPr>
              <a:t>particularly</a:t>
            </a:r>
            <a:r>
              <a:rPr dirty="0" sz="3200" spc="-310">
                <a:latin typeface="Tahoma"/>
                <a:cs typeface="Tahoma"/>
              </a:rPr>
              <a:t> </a:t>
            </a:r>
            <a:r>
              <a:rPr dirty="0" sz="3200" spc="-20">
                <a:latin typeface="Tahoma"/>
                <a:cs typeface="Tahoma"/>
              </a:rPr>
              <a:t>for</a:t>
            </a:r>
            <a:r>
              <a:rPr dirty="0" sz="3200" spc="-310">
                <a:latin typeface="Tahoma"/>
                <a:cs typeface="Tahoma"/>
              </a:rPr>
              <a:t> </a:t>
            </a:r>
            <a:r>
              <a:rPr dirty="0" sz="3200" spc="95">
                <a:latin typeface="Tahoma"/>
                <a:cs typeface="Tahoma"/>
              </a:rPr>
              <a:t>complex</a:t>
            </a:r>
            <a:r>
              <a:rPr dirty="0" sz="3200" spc="-310">
                <a:latin typeface="Tahoma"/>
                <a:cs typeface="Tahoma"/>
              </a:rPr>
              <a:t> </a:t>
            </a:r>
            <a:r>
              <a:rPr dirty="0" sz="3200" spc="75">
                <a:latin typeface="Tahoma"/>
                <a:cs typeface="Tahoma"/>
              </a:rPr>
              <a:t>cases</a:t>
            </a:r>
            <a:r>
              <a:rPr dirty="0" sz="3200" spc="-310">
                <a:latin typeface="Tahoma"/>
                <a:cs typeface="Tahoma"/>
              </a:rPr>
              <a:t> </a:t>
            </a:r>
            <a:r>
              <a:rPr dirty="0" sz="3200" spc="55">
                <a:latin typeface="Tahoma"/>
                <a:cs typeface="Tahoma"/>
              </a:rPr>
              <a:t>where</a:t>
            </a:r>
            <a:r>
              <a:rPr dirty="0" sz="3200" spc="-310">
                <a:latin typeface="Tahoma"/>
                <a:cs typeface="Tahoma"/>
              </a:rPr>
              <a:t> </a:t>
            </a:r>
            <a:r>
              <a:rPr dirty="0" sz="3200" spc="60">
                <a:latin typeface="Tahoma"/>
                <a:cs typeface="Tahoma"/>
              </a:rPr>
              <a:t>multiple</a:t>
            </a:r>
            <a:r>
              <a:rPr dirty="0" sz="3200" spc="-310">
                <a:latin typeface="Tahoma"/>
                <a:cs typeface="Tahoma"/>
              </a:rPr>
              <a:t> </a:t>
            </a:r>
            <a:r>
              <a:rPr dirty="0" sz="3200" spc="60">
                <a:latin typeface="Tahoma"/>
                <a:cs typeface="Tahoma"/>
              </a:rPr>
              <a:t>diseases</a:t>
            </a:r>
            <a:r>
              <a:rPr dirty="0" sz="3200" spc="-305">
                <a:latin typeface="Tahoma"/>
                <a:cs typeface="Tahoma"/>
              </a:rPr>
              <a:t> </a:t>
            </a:r>
            <a:r>
              <a:rPr dirty="0" sz="3200" spc="50">
                <a:latin typeface="Tahoma"/>
                <a:cs typeface="Tahoma"/>
              </a:rPr>
              <a:t>coexist</a:t>
            </a:r>
            <a:r>
              <a:rPr dirty="0" sz="3200" spc="-310">
                <a:latin typeface="Tahoma"/>
                <a:cs typeface="Tahoma"/>
              </a:rPr>
              <a:t> </a:t>
            </a:r>
            <a:r>
              <a:rPr dirty="0" sz="3200" spc="20">
                <a:latin typeface="Tahoma"/>
                <a:cs typeface="Tahoma"/>
              </a:rPr>
              <a:t>or </a:t>
            </a:r>
            <a:r>
              <a:rPr dirty="0" sz="3200" spc="-985">
                <a:latin typeface="Tahoma"/>
                <a:cs typeface="Tahoma"/>
              </a:rPr>
              <a:t> </a:t>
            </a:r>
            <a:r>
              <a:rPr dirty="0" sz="3200" spc="135">
                <a:latin typeface="Tahoma"/>
                <a:cs typeface="Tahoma"/>
              </a:rPr>
              <a:t>w</a:t>
            </a:r>
            <a:r>
              <a:rPr dirty="0" sz="3200" spc="110">
                <a:latin typeface="Tahoma"/>
                <a:cs typeface="Tahoma"/>
              </a:rPr>
              <a:t>h</a:t>
            </a:r>
            <a:r>
              <a:rPr dirty="0" sz="3200" spc="70">
                <a:latin typeface="Tahoma"/>
                <a:cs typeface="Tahoma"/>
              </a:rPr>
              <a:t>e</a:t>
            </a:r>
            <a:r>
              <a:rPr dirty="0" sz="3200" spc="-105">
                <a:latin typeface="Tahoma"/>
                <a:cs typeface="Tahoma"/>
              </a:rPr>
              <a:t>r</a:t>
            </a:r>
            <a:r>
              <a:rPr dirty="0" sz="3200" spc="75">
                <a:latin typeface="Tahoma"/>
                <a:cs typeface="Tahoma"/>
              </a:rPr>
              <a:t>e</a:t>
            </a:r>
            <a:r>
              <a:rPr dirty="0" sz="3200" spc="-310">
                <a:latin typeface="Tahoma"/>
                <a:cs typeface="Tahoma"/>
              </a:rPr>
              <a:t> </a:t>
            </a:r>
            <a:r>
              <a:rPr dirty="0" sz="3200" spc="-75">
                <a:latin typeface="Tahoma"/>
                <a:cs typeface="Tahoma"/>
              </a:rPr>
              <a:t>t</a:t>
            </a:r>
            <a:r>
              <a:rPr dirty="0" sz="3200" spc="110">
                <a:latin typeface="Tahoma"/>
                <a:cs typeface="Tahoma"/>
              </a:rPr>
              <a:t>h</a:t>
            </a:r>
            <a:r>
              <a:rPr dirty="0" sz="3200" spc="70">
                <a:latin typeface="Tahoma"/>
                <a:cs typeface="Tahoma"/>
              </a:rPr>
              <a:t>e</a:t>
            </a:r>
            <a:r>
              <a:rPr dirty="0" sz="3200" spc="-105">
                <a:latin typeface="Tahoma"/>
                <a:cs typeface="Tahoma"/>
              </a:rPr>
              <a:t>r</a:t>
            </a:r>
            <a:r>
              <a:rPr dirty="0" sz="3200" spc="75">
                <a:latin typeface="Tahoma"/>
                <a:cs typeface="Tahoma"/>
              </a:rPr>
              <a:t>e</a:t>
            </a:r>
            <a:r>
              <a:rPr dirty="0" sz="3200" spc="-310">
                <a:latin typeface="Tahoma"/>
                <a:cs typeface="Tahoma"/>
              </a:rPr>
              <a:t> </a:t>
            </a:r>
            <a:r>
              <a:rPr dirty="0" sz="3200" spc="15">
                <a:latin typeface="Tahoma"/>
                <a:cs typeface="Tahoma"/>
              </a:rPr>
              <a:t>a</a:t>
            </a:r>
            <a:r>
              <a:rPr dirty="0" sz="3200" spc="-105">
                <a:latin typeface="Tahoma"/>
                <a:cs typeface="Tahoma"/>
              </a:rPr>
              <a:t>r</a:t>
            </a:r>
            <a:r>
              <a:rPr dirty="0" sz="3200" spc="75">
                <a:latin typeface="Tahoma"/>
                <a:cs typeface="Tahoma"/>
              </a:rPr>
              <a:t>e</a:t>
            </a:r>
            <a:r>
              <a:rPr dirty="0" sz="3200" spc="-310">
                <a:latin typeface="Tahoma"/>
                <a:cs typeface="Tahoma"/>
              </a:rPr>
              <a:t> </a:t>
            </a:r>
            <a:r>
              <a:rPr dirty="0" sz="3200" spc="35">
                <a:latin typeface="Tahoma"/>
                <a:cs typeface="Tahoma"/>
              </a:rPr>
              <a:t>s</a:t>
            </a:r>
            <a:r>
              <a:rPr dirty="0" sz="3200" spc="105">
                <a:latin typeface="Tahoma"/>
                <a:cs typeface="Tahoma"/>
              </a:rPr>
              <a:t>u</a:t>
            </a:r>
            <a:r>
              <a:rPr dirty="0" sz="3200" spc="180">
                <a:latin typeface="Tahoma"/>
                <a:cs typeface="Tahoma"/>
              </a:rPr>
              <a:t>b</a:t>
            </a:r>
            <a:r>
              <a:rPr dirty="0" sz="3200" spc="-75">
                <a:latin typeface="Tahoma"/>
                <a:cs typeface="Tahoma"/>
              </a:rPr>
              <a:t>t</a:t>
            </a:r>
            <a:r>
              <a:rPr dirty="0" sz="3200" spc="55">
                <a:latin typeface="Tahoma"/>
                <a:cs typeface="Tahoma"/>
              </a:rPr>
              <a:t>l</a:t>
            </a:r>
            <a:r>
              <a:rPr dirty="0" sz="3200" spc="75">
                <a:latin typeface="Tahoma"/>
                <a:cs typeface="Tahoma"/>
              </a:rPr>
              <a:t>e</a:t>
            </a:r>
            <a:r>
              <a:rPr dirty="0" sz="3200" spc="-310">
                <a:latin typeface="Tahoma"/>
                <a:cs typeface="Tahoma"/>
              </a:rPr>
              <a:t> </a:t>
            </a:r>
            <a:r>
              <a:rPr dirty="0" sz="3200" spc="15">
                <a:latin typeface="Tahoma"/>
                <a:cs typeface="Tahoma"/>
              </a:rPr>
              <a:t>a</a:t>
            </a:r>
            <a:r>
              <a:rPr dirty="0" sz="3200" spc="180">
                <a:latin typeface="Tahoma"/>
                <a:cs typeface="Tahoma"/>
              </a:rPr>
              <a:t>b</a:t>
            </a:r>
            <a:r>
              <a:rPr dirty="0" sz="3200" spc="110">
                <a:latin typeface="Tahoma"/>
                <a:cs typeface="Tahoma"/>
              </a:rPr>
              <a:t>n</a:t>
            </a:r>
            <a:r>
              <a:rPr dirty="0" sz="3200" spc="135">
                <a:latin typeface="Tahoma"/>
                <a:cs typeface="Tahoma"/>
              </a:rPr>
              <a:t>o</a:t>
            </a:r>
            <a:r>
              <a:rPr dirty="0" sz="3200" spc="-105">
                <a:latin typeface="Tahoma"/>
                <a:cs typeface="Tahoma"/>
              </a:rPr>
              <a:t>r</a:t>
            </a:r>
            <a:r>
              <a:rPr dirty="0" sz="3200" spc="45">
                <a:latin typeface="Tahoma"/>
                <a:cs typeface="Tahoma"/>
              </a:rPr>
              <a:t>m</a:t>
            </a:r>
            <a:r>
              <a:rPr dirty="0" sz="3200" spc="15">
                <a:latin typeface="Tahoma"/>
                <a:cs typeface="Tahoma"/>
              </a:rPr>
              <a:t>a</a:t>
            </a:r>
            <a:r>
              <a:rPr dirty="0" sz="3200" spc="55">
                <a:latin typeface="Tahoma"/>
                <a:cs typeface="Tahoma"/>
              </a:rPr>
              <a:t>l</a:t>
            </a:r>
            <a:r>
              <a:rPr dirty="0" sz="3200" spc="25">
                <a:latin typeface="Tahoma"/>
                <a:cs typeface="Tahoma"/>
              </a:rPr>
              <a:t>i</a:t>
            </a:r>
            <a:r>
              <a:rPr dirty="0" sz="3200" spc="-75">
                <a:latin typeface="Tahoma"/>
                <a:cs typeface="Tahoma"/>
              </a:rPr>
              <a:t>t</a:t>
            </a:r>
            <a:r>
              <a:rPr dirty="0" sz="3200" spc="25">
                <a:latin typeface="Tahoma"/>
                <a:cs typeface="Tahoma"/>
              </a:rPr>
              <a:t>i</a:t>
            </a:r>
            <a:r>
              <a:rPr dirty="0" sz="3200" spc="70">
                <a:latin typeface="Tahoma"/>
                <a:cs typeface="Tahoma"/>
              </a:rPr>
              <a:t>e</a:t>
            </a:r>
            <a:r>
              <a:rPr dirty="0" sz="3200" spc="35">
                <a:latin typeface="Tahoma"/>
                <a:cs typeface="Tahoma"/>
              </a:rPr>
              <a:t>s</a:t>
            </a:r>
            <a:r>
              <a:rPr dirty="0" sz="3200" spc="-265">
                <a:latin typeface="Tahoma"/>
                <a:cs typeface="Tahoma"/>
              </a:rPr>
              <a:t>.</a:t>
            </a:r>
            <a:endParaRPr sz="3200">
              <a:latin typeface="Tahoma"/>
              <a:cs typeface="Tahoma"/>
            </a:endParaRPr>
          </a:p>
          <a:p>
            <a:pPr marL="12700" marR="1078865">
              <a:lnSpc>
                <a:spcPct val="125000"/>
              </a:lnSpc>
            </a:pPr>
            <a:r>
              <a:rPr dirty="0" sz="3200" spc="45">
                <a:latin typeface="Tahoma"/>
                <a:cs typeface="Tahoma"/>
              </a:rPr>
              <a:t>Traditional</a:t>
            </a:r>
            <a:r>
              <a:rPr dirty="0" sz="3200" spc="-300">
                <a:latin typeface="Tahoma"/>
                <a:cs typeface="Tahoma"/>
              </a:rPr>
              <a:t> </a:t>
            </a:r>
            <a:r>
              <a:rPr dirty="0" sz="3200" spc="70">
                <a:latin typeface="Tahoma"/>
                <a:cs typeface="Tahoma"/>
              </a:rPr>
              <a:t>image</a:t>
            </a:r>
            <a:r>
              <a:rPr dirty="0" sz="3200" spc="-300">
                <a:latin typeface="Tahoma"/>
                <a:cs typeface="Tahoma"/>
              </a:rPr>
              <a:t> </a:t>
            </a:r>
            <a:r>
              <a:rPr dirty="0" sz="3200" spc="40">
                <a:latin typeface="Tahoma"/>
                <a:cs typeface="Tahoma"/>
              </a:rPr>
              <a:t>analysis</a:t>
            </a:r>
            <a:r>
              <a:rPr dirty="0" sz="3200" spc="-300">
                <a:latin typeface="Tahoma"/>
                <a:cs typeface="Tahoma"/>
              </a:rPr>
              <a:t> </a:t>
            </a:r>
            <a:r>
              <a:rPr dirty="0" sz="3200" spc="85">
                <a:latin typeface="Tahoma"/>
                <a:cs typeface="Tahoma"/>
              </a:rPr>
              <a:t>techniques</a:t>
            </a:r>
            <a:r>
              <a:rPr dirty="0" sz="3200" spc="-300">
                <a:latin typeface="Tahoma"/>
                <a:cs typeface="Tahoma"/>
              </a:rPr>
              <a:t> </a:t>
            </a:r>
            <a:r>
              <a:rPr dirty="0" sz="3200" spc="15">
                <a:latin typeface="Tahoma"/>
                <a:cs typeface="Tahoma"/>
              </a:rPr>
              <a:t>rely</a:t>
            </a:r>
            <a:r>
              <a:rPr dirty="0" sz="3200" spc="-300">
                <a:latin typeface="Tahoma"/>
                <a:cs typeface="Tahoma"/>
              </a:rPr>
              <a:t> </a:t>
            </a:r>
            <a:r>
              <a:rPr dirty="0" sz="3200" spc="125">
                <a:latin typeface="Tahoma"/>
                <a:cs typeface="Tahoma"/>
              </a:rPr>
              <a:t>on</a:t>
            </a:r>
            <a:r>
              <a:rPr dirty="0" sz="3200" spc="-300">
                <a:latin typeface="Tahoma"/>
                <a:cs typeface="Tahoma"/>
              </a:rPr>
              <a:t> </a:t>
            </a:r>
            <a:r>
              <a:rPr dirty="0" sz="3200" spc="55">
                <a:latin typeface="Tahoma"/>
                <a:cs typeface="Tahoma"/>
              </a:rPr>
              <a:t>manually</a:t>
            </a:r>
            <a:r>
              <a:rPr dirty="0" sz="3200" spc="-295">
                <a:latin typeface="Tahoma"/>
                <a:cs typeface="Tahoma"/>
              </a:rPr>
              <a:t> </a:t>
            </a:r>
            <a:r>
              <a:rPr dirty="0" sz="3200" spc="30">
                <a:latin typeface="Tahoma"/>
                <a:cs typeface="Tahoma"/>
              </a:rPr>
              <a:t>crafted</a:t>
            </a:r>
            <a:r>
              <a:rPr dirty="0" sz="3200" spc="-300">
                <a:latin typeface="Tahoma"/>
                <a:cs typeface="Tahoma"/>
              </a:rPr>
              <a:t> </a:t>
            </a:r>
            <a:r>
              <a:rPr dirty="0" sz="3200" spc="-30">
                <a:latin typeface="Tahoma"/>
                <a:cs typeface="Tahoma"/>
              </a:rPr>
              <a:t>features, </a:t>
            </a:r>
            <a:r>
              <a:rPr dirty="0" sz="3200" spc="-985">
                <a:latin typeface="Tahoma"/>
                <a:cs typeface="Tahoma"/>
              </a:rPr>
              <a:t> </a:t>
            </a:r>
            <a:r>
              <a:rPr dirty="0" sz="3200" spc="135">
                <a:latin typeface="Tahoma"/>
                <a:cs typeface="Tahoma"/>
              </a:rPr>
              <a:t>w</a:t>
            </a:r>
            <a:r>
              <a:rPr dirty="0" sz="3200" spc="110">
                <a:latin typeface="Tahoma"/>
                <a:cs typeface="Tahoma"/>
              </a:rPr>
              <a:t>h</a:t>
            </a:r>
            <a:r>
              <a:rPr dirty="0" sz="3200" spc="25">
                <a:latin typeface="Tahoma"/>
                <a:cs typeface="Tahoma"/>
              </a:rPr>
              <a:t>i</a:t>
            </a:r>
            <a:r>
              <a:rPr dirty="0" sz="3200" spc="210">
                <a:latin typeface="Tahoma"/>
                <a:cs typeface="Tahoma"/>
              </a:rPr>
              <a:t>c</a:t>
            </a:r>
            <a:r>
              <a:rPr dirty="0" sz="3200" spc="114">
                <a:latin typeface="Tahoma"/>
                <a:cs typeface="Tahoma"/>
              </a:rPr>
              <a:t>h</a:t>
            </a:r>
            <a:r>
              <a:rPr dirty="0" sz="3200" spc="-310">
                <a:latin typeface="Tahoma"/>
                <a:cs typeface="Tahoma"/>
              </a:rPr>
              <a:t> </a:t>
            </a:r>
            <a:r>
              <a:rPr dirty="0" sz="3200" spc="210">
                <a:latin typeface="Tahoma"/>
                <a:cs typeface="Tahoma"/>
              </a:rPr>
              <a:t>c</a:t>
            </a:r>
            <a:r>
              <a:rPr dirty="0" sz="3200" spc="15">
                <a:latin typeface="Tahoma"/>
                <a:cs typeface="Tahoma"/>
              </a:rPr>
              <a:t>a</a:t>
            </a:r>
            <a:r>
              <a:rPr dirty="0" sz="3200" spc="114">
                <a:latin typeface="Tahoma"/>
                <a:cs typeface="Tahoma"/>
              </a:rPr>
              <a:t>n</a:t>
            </a:r>
            <a:r>
              <a:rPr dirty="0" sz="3200" spc="-310">
                <a:latin typeface="Tahoma"/>
                <a:cs typeface="Tahoma"/>
              </a:rPr>
              <a:t> </a:t>
            </a:r>
            <a:r>
              <a:rPr dirty="0" sz="3200" spc="180">
                <a:latin typeface="Tahoma"/>
                <a:cs typeface="Tahoma"/>
              </a:rPr>
              <a:t>b</a:t>
            </a:r>
            <a:r>
              <a:rPr dirty="0" sz="3200" spc="75">
                <a:latin typeface="Tahoma"/>
                <a:cs typeface="Tahoma"/>
              </a:rPr>
              <a:t>e</a:t>
            </a:r>
            <a:r>
              <a:rPr dirty="0" sz="3200" spc="-310">
                <a:latin typeface="Tahoma"/>
                <a:cs typeface="Tahoma"/>
              </a:rPr>
              <a:t> </a:t>
            </a:r>
            <a:r>
              <a:rPr dirty="0" sz="3200" spc="-75">
                <a:latin typeface="Tahoma"/>
                <a:cs typeface="Tahoma"/>
              </a:rPr>
              <a:t>t</a:t>
            </a:r>
            <a:r>
              <a:rPr dirty="0" sz="3200" spc="25">
                <a:latin typeface="Tahoma"/>
                <a:cs typeface="Tahoma"/>
              </a:rPr>
              <a:t>i</a:t>
            </a:r>
            <a:r>
              <a:rPr dirty="0" sz="3200" spc="45">
                <a:latin typeface="Tahoma"/>
                <a:cs typeface="Tahoma"/>
              </a:rPr>
              <a:t>m</a:t>
            </a:r>
            <a:r>
              <a:rPr dirty="0" sz="3200" spc="70">
                <a:latin typeface="Tahoma"/>
                <a:cs typeface="Tahoma"/>
              </a:rPr>
              <a:t>e</a:t>
            </a:r>
            <a:r>
              <a:rPr dirty="0" sz="3200" spc="-290">
                <a:latin typeface="Tahoma"/>
                <a:cs typeface="Tahoma"/>
              </a:rPr>
              <a:t>-</a:t>
            </a:r>
            <a:r>
              <a:rPr dirty="0" sz="3200" spc="210">
                <a:latin typeface="Tahoma"/>
                <a:cs typeface="Tahoma"/>
              </a:rPr>
              <a:t>c</a:t>
            </a:r>
            <a:r>
              <a:rPr dirty="0" sz="3200" spc="135">
                <a:latin typeface="Tahoma"/>
                <a:cs typeface="Tahoma"/>
              </a:rPr>
              <a:t>o</a:t>
            </a:r>
            <a:r>
              <a:rPr dirty="0" sz="3200" spc="110">
                <a:latin typeface="Tahoma"/>
                <a:cs typeface="Tahoma"/>
              </a:rPr>
              <a:t>n</a:t>
            </a:r>
            <a:r>
              <a:rPr dirty="0" sz="3200" spc="35">
                <a:latin typeface="Tahoma"/>
                <a:cs typeface="Tahoma"/>
              </a:rPr>
              <a:t>s</a:t>
            </a:r>
            <a:r>
              <a:rPr dirty="0" sz="3200" spc="105">
                <a:latin typeface="Tahoma"/>
                <a:cs typeface="Tahoma"/>
              </a:rPr>
              <a:t>u</a:t>
            </a:r>
            <a:r>
              <a:rPr dirty="0" sz="3200" spc="45">
                <a:latin typeface="Tahoma"/>
                <a:cs typeface="Tahoma"/>
              </a:rPr>
              <a:t>m</a:t>
            </a:r>
            <a:r>
              <a:rPr dirty="0" sz="3200" spc="25">
                <a:latin typeface="Tahoma"/>
                <a:cs typeface="Tahoma"/>
              </a:rPr>
              <a:t>i</a:t>
            </a:r>
            <a:r>
              <a:rPr dirty="0" sz="3200" spc="110">
                <a:latin typeface="Tahoma"/>
                <a:cs typeface="Tahoma"/>
              </a:rPr>
              <a:t>n</a:t>
            </a:r>
            <a:r>
              <a:rPr dirty="0" sz="3200" spc="200">
                <a:latin typeface="Tahoma"/>
                <a:cs typeface="Tahoma"/>
              </a:rPr>
              <a:t>g</a:t>
            </a:r>
            <a:r>
              <a:rPr dirty="0" sz="3200" spc="-310">
                <a:latin typeface="Tahoma"/>
                <a:cs typeface="Tahoma"/>
              </a:rPr>
              <a:t> </a:t>
            </a:r>
            <a:r>
              <a:rPr dirty="0" sz="3200" spc="15">
                <a:latin typeface="Tahoma"/>
                <a:cs typeface="Tahoma"/>
              </a:rPr>
              <a:t>a</a:t>
            </a:r>
            <a:r>
              <a:rPr dirty="0" sz="3200" spc="110">
                <a:latin typeface="Tahoma"/>
                <a:cs typeface="Tahoma"/>
              </a:rPr>
              <a:t>n</a:t>
            </a:r>
            <a:r>
              <a:rPr dirty="0" sz="3200" spc="200">
                <a:latin typeface="Tahoma"/>
                <a:cs typeface="Tahoma"/>
              </a:rPr>
              <a:t>d</a:t>
            </a:r>
            <a:r>
              <a:rPr dirty="0" sz="3200" spc="-310">
                <a:latin typeface="Tahoma"/>
                <a:cs typeface="Tahoma"/>
              </a:rPr>
              <a:t> </a:t>
            </a:r>
            <a:r>
              <a:rPr dirty="0" sz="3200" spc="35">
                <a:latin typeface="Tahoma"/>
                <a:cs typeface="Tahoma"/>
              </a:rPr>
              <a:t>s</a:t>
            </a:r>
            <a:r>
              <a:rPr dirty="0" sz="3200" spc="105">
                <a:latin typeface="Tahoma"/>
                <a:cs typeface="Tahoma"/>
              </a:rPr>
              <a:t>u</a:t>
            </a:r>
            <a:r>
              <a:rPr dirty="0" sz="3200" spc="180">
                <a:latin typeface="Tahoma"/>
                <a:cs typeface="Tahoma"/>
              </a:rPr>
              <a:t>b</a:t>
            </a:r>
            <a:r>
              <a:rPr dirty="0" sz="3200" spc="-160">
                <a:latin typeface="Tahoma"/>
                <a:cs typeface="Tahoma"/>
              </a:rPr>
              <a:t>j</a:t>
            </a:r>
            <a:r>
              <a:rPr dirty="0" sz="3200" spc="70">
                <a:latin typeface="Tahoma"/>
                <a:cs typeface="Tahoma"/>
              </a:rPr>
              <a:t>e</a:t>
            </a:r>
            <a:r>
              <a:rPr dirty="0" sz="3200" spc="210">
                <a:latin typeface="Tahoma"/>
                <a:cs typeface="Tahoma"/>
              </a:rPr>
              <a:t>c</a:t>
            </a:r>
            <a:r>
              <a:rPr dirty="0" sz="3200" spc="-75">
                <a:latin typeface="Tahoma"/>
                <a:cs typeface="Tahoma"/>
              </a:rPr>
              <a:t>t</a:t>
            </a:r>
            <a:r>
              <a:rPr dirty="0" sz="3200" spc="25">
                <a:latin typeface="Tahoma"/>
                <a:cs typeface="Tahoma"/>
              </a:rPr>
              <a:t>i</a:t>
            </a:r>
            <a:r>
              <a:rPr dirty="0" sz="3200" spc="45">
                <a:latin typeface="Tahoma"/>
                <a:cs typeface="Tahoma"/>
              </a:rPr>
              <a:t>v</a:t>
            </a:r>
            <a:r>
              <a:rPr dirty="0" sz="3200" spc="70">
                <a:latin typeface="Tahoma"/>
                <a:cs typeface="Tahoma"/>
              </a:rPr>
              <a:t>e</a:t>
            </a:r>
            <a:r>
              <a:rPr dirty="0" sz="3200" spc="-265">
                <a:latin typeface="Tahoma"/>
                <a:cs typeface="Tahoma"/>
              </a:rPr>
              <a:t>.</a:t>
            </a:r>
            <a:endParaRPr sz="3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9699" y="1538701"/>
              <a:ext cx="133350" cy="1333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9699" y="3310351"/>
              <a:ext cx="133350" cy="1333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9699" y="5082001"/>
              <a:ext cx="133350" cy="1333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9699" y="7444200"/>
              <a:ext cx="133350" cy="13334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729779" y="1219448"/>
            <a:ext cx="14813280" cy="7702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731520">
              <a:lnSpc>
                <a:spcPct val="117400"/>
              </a:lnSpc>
              <a:spcBef>
                <a:spcPts val="100"/>
              </a:spcBef>
            </a:pPr>
            <a:r>
              <a:rPr dirty="0" sz="3300" spc="-120">
                <a:latin typeface="Tahoma"/>
                <a:cs typeface="Tahoma"/>
              </a:rPr>
              <a:t>In </a:t>
            </a:r>
            <a:r>
              <a:rPr dirty="0" sz="3300">
                <a:latin typeface="Tahoma"/>
                <a:cs typeface="Tahoma"/>
              </a:rPr>
              <a:t>contrast, </a:t>
            </a:r>
            <a:r>
              <a:rPr dirty="0" sz="3300" spc="135">
                <a:latin typeface="Tahoma"/>
                <a:cs typeface="Tahoma"/>
              </a:rPr>
              <a:t>deep </a:t>
            </a:r>
            <a:r>
              <a:rPr dirty="0" sz="3300" spc="65">
                <a:latin typeface="Tahoma"/>
                <a:cs typeface="Tahoma"/>
              </a:rPr>
              <a:t>learning </a:t>
            </a:r>
            <a:r>
              <a:rPr dirty="0" sz="3300" spc="55">
                <a:latin typeface="Tahoma"/>
                <a:cs typeface="Tahoma"/>
              </a:rPr>
              <a:t>techniques, </a:t>
            </a:r>
            <a:r>
              <a:rPr dirty="0" sz="3300" spc="40">
                <a:latin typeface="Tahoma"/>
                <a:cs typeface="Tahoma"/>
              </a:rPr>
              <a:t>particularly </a:t>
            </a:r>
            <a:r>
              <a:rPr dirty="0" sz="3300" spc="85">
                <a:latin typeface="Tahoma"/>
                <a:cs typeface="Tahoma"/>
              </a:rPr>
              <a:t>convolutional </a:t>
            </a:r>
            <a:r>
              <a:rPr dirty="0" sz="3300" spc="45">
                <a:latin typeface="Tahoma"/>
                <a:cs typeface="Tahoma"/>
              </a:rPr>
              <a:t>neural </a:t>
            </a:r>
            <a:r>
              <a:rPr dirty="0" sz="3300" spc="50">
                <a:latin typeface="Tahoma"/>
                <a:cs typeface="Tahoma"/>
              </a:rPr>
              <a:t> networks</a:t>
            </a:r>
            <a:r>
              <a:rPr dirty="0" sz="3300" spc="-320">
                <a:latin typeface="Tahoma"/>
                <a:cs typeface="Tahoma"/>
              </a:rPr>
              <a:t> </a:t>
            </a:r>
            <a:r>
              <a:rPr dirty="0" sz="3300" spc="-5">
                <a:latin typeface="Tahoma"/>
                <a:cs typeface="Tahoma"/>
              </a:rPr>
              <a:t>(CNNs),</a:t>
            </a:r>
            <a:r>
              <a:rPr dirty="0" sz="3300" spc="-315">
                <a:latin typeface="Tahoma"/>
                <a:cs typeface="Tahoma"/>
              </a:rPr>
              <a:t> </a:t>
            </a:r>
            <a:r>
              <a:rPr dirty="0" sz="3300" spc="65">
                <a:latin typeface="Tahoma"/>
                <a:cs typeface="Tahoma"/>
              </a:rPr>
              <a:t>have</a:t>
            </a:r>
            <a:r>
              <a:rPr dirty="0" sz="3300" spc="-315">
                <a:latin typeface="Tahoma"/>
                <a:cs typeface="Tahoma"/>
              </a:rPr>
              <a:t> </a:t>
            </a:r>
            <a:r>
              <a:rPr dirty="0" sz="3300" spc="110">
                <a:latin typeface="Tahoma"/>
                <a:cs typeface="Tahoma"/>
              </a:rPr>
              <a:t>shown</a:t>
            </a:r>
            <a:r>
              <a:rPr dirty="0" sz="3300" spc="-315">
                <a:latin typeface="Tahoma"/>
                <a:cs typeface="Tahoma"/>
              </a:rPr>
              <a:t> </a:t>
            </a:r>
            <a:r>
              <a:rPr dirty="0" sz="3300" spc="25">
                <a:latin typeface="Tahoma"/>
                <a:cs typeface="Tahoma"/>
              </a:rPr>
              <a:t>great</a:t>
            </a:r>
            <a:r>
              <a:rPr dirty="0" sz="3300" spc="-320">
                <a:latin typeface="Tahoma"/>
                <a:cs typeface="Tahoma"/>
              </a:rPr>
              <a:t> </a:t>
            </a:r>
            <a:r>
              <a:rPr dirty="0" sz="3300" spc="55">
                <a:latin typeface="Tahoma"/>
                <a:cs typeface="Tahoma"/>
              </a:rPr>
              <a:t>potential</a:t>
            </a:r>
            <a:r>
              <a:rPr dirty="0" sz="3300" spc="-315">
                <a:latin typeface="Tahoma"/>
                <a:cs typeface="Tahoma"/>
              </a:rPr>
              <a:t> </a:t>
            </a:r>
            <a:r>
              <a:rPr dirty="0" sz="3300" spc="-20">
                <a:latin typeface="Tahoma"/>
                <a:cs typeface="Tahoma"/>
              </a:rPr>
              <a:t>for</a:t>
            </a:r>
            <a:r>
              <a:rPr dirty="0" sz="3300" spc="-315">
                <a:latin typeface="Tahoma"/>
                <a:cs typeface="Tahoma"/>
              </a:rPr>
              <a:t> </a:t>
            </a:r>
            <a:r>
              <a:rPr dirty="0" sz="3300" spc="50">
                <a:latin typeface="Tahoma"/>
                <a:cs typeface="Tahoma"/>
              </a:rPr>
              <a:t>automated</a:t>
            </a:r>
            <a:r>
              <a:rPr dirty="0" sz="3300" spc="-315">
                <a:latin typeface="Tahoma"/>
                <a:cs typeface="Tahoma"/>
              </a:rPr>
              <a:t> </a:t>
            </a:r>
            <a:r>
              <a:rPr dirty="0" sz="3300" spc="90">
                <a:latin typeface="Tahoma"/>
                <a:cs typeface="Tahoma"/>
              </a:rPr>
              <a:t>medical</a:t>
            </a:r>
            <a:r>
              <a:rPr dirty="0" sz="3300" spc="-315">
                <a:latin typeface="Tahoma"/>
                <a:cs typeface="Tahoma"/>
              </a:rPr>
              <a:t> </a:t>
            </a:r>
            <a:r>
              <a:rPr dirty="0" sz="3300" spc="75">
                <a:latin typeface="Tahoma"/>
                <a:cs typeface="Tahoma"/>
              </a:rPr>
              <a:t>image </a:t>
            </a:r>
            <a:r>
              <a:rPr dirty="0" sz="3300" spc="-1019">
                <a:latin typeface="Tahoma"/>
                <a:cs typeface="Tahoma"/>
              </a:rPr>
              <a:t> </a:t>
            </a:r>
            <a:r>
              <a:rPr dirty="0" sz="3300" spc="10">
                <a:latin typeface="Tahoma"/>
                <a:cs typeface="Tahoma"/>
              </a:rPr>
              <a:t>analysis.</a:t>
            </a:r>
            <a:endParaRPr sz="3300">
              <a:latin typeface="Tahoma"/>
              <a:cs typeface="Tahoma"/>
            </a:endParaRPr>
          </a:p>
          <a:p>
            <a:pPr marL="12700" marR="5080">
              <a:lnSpc>
                <a:spcPct val="117400"/>
              </a:lnSpc>
            </a:pPr>
            <a:r>
              <a:rPr dirty="0" sz="3300" spc="75">
                <a:latin typeface="Tahoma"/>
                <a:cs typeface="Tahoma"/>
              </a:rPr>
              <a:t>These </a:t>
            </a:r>
            <a:r>
              <a:rPr dirty="0" sz="3300" spc="95">
                <a:latin typeface="Tahoma"/>
                <a:cs typeface="Tahoma"/>
              </a:rPr>
              <a:t>models </a:t>
            </a:r>
            <a:r>
              <a:rPr dirty="0" sz="3300" spc="114">
                <a:latin typeface="Tahoma"/>
                <a:cs typeface="Tahoma"/>
              </a:rPr>
              <a:t>can </a:t>
            </a:r>
            <a:r>
              <a:rPr dirty="0" sz="3300" spc="50">
                <a:latin typeface="Tahoma"/>
                <a:cs typeface="Tahoma"/>
              </a:rPr>
              <a:t>automatically </a:t>
            </a:r>
            <a:r>
              <a:rPr dirty="0" sz="3300" spc="35">
                <a:latin typeface="Tahoma"/>
                <a:cs typeface="Tahoma"/>
              </a:rPr>
              <a:t>learn </a:t>
            </a:r>
            <a:r>
              <a:rPr dirty="0" sz="3300" spc="5">
                <a:latin typeface="Tahoma"/>
                <a:cs typeface="Tahoma"/>
              </a:rPr>
              <a:t>features </a:t>
            </a:r>
            <a:r>
              <a:rPr dirty="0" sz="3300">
                <a:latin typeface="Tahoma"/>
                <a:cs typeface="Tahoma"/>
              </a:rPr>
              <a:t>from </a:t>
            </a:r>
            <a:r>
              <a:rPr dirty="0" sz="3300" spc="40">
                <a:latin typeface="Tahoma"/>
                <a:cs typeface="Tahoma"/>
              </a:rPr>
              <a:t>the </a:t>
            </a:r>
            <a:r>
              <a:rPr dirty="0" sz="3300" spc="20">
                <a:latin typeface="Tahoma"/>
                <a:cs typeface="Tahoma"/>
              </a:rPr>
              <a:t>images, </a:t>
            </a:r>
            <a:r>
              <a:rPr dirty="0" sz="3300" spc="55">
                <a:latin typeface="Tahoma"/>
                <a:cs typeface="Tahoma"/>
              </a:rPr>
              <a:t>without </a:t>
            </a:r>
            <a:r>
              <a:rPr dirty="0" sz="3300" spc="40">
                <a:latin typeface="Tahoma"/>
                <a:cs typeface="Tahoma"/>
              </a:rPr>
              <a:t>the </a:t>
            </a:r>
            <a:r>
              <a:rPr dirty="0" sz="3300" spc="45">
                <a:latin typeface="Tahoma"/>
                <a:cs typeface="Tahoma"/>
              </a:rPr>
              <a:t> </a:t>
            </a:r>
            <a:r>
              <a:rPr dirty="0" sz="3300" spc="114">
                <a:latin typeface="Tahoma"/>
                <a:cs typeface="Tahoma"/>
              </a:rPr>
              <a:t>need</a:t>
            </a:r>
            <a:r>
              <a:rPr dirty="0" sz="3300" spc="-315">
                <a:latin typeface="Tahoma"/>
                <a:cs typeface="Tahoma"/>
              </a:rPr>
              <a:t> </a:t>
            </a:r>
            <a:r>
              <a:rPr dirty="0" sz="3300" spc="-20">
                <a:latin typeface="Tahoma"/>
                <a:cs typeface="Tahoma"/>
              </a:rPr>
              <a:t>for</a:t>
            </a:r>
            <a:r>
              <a:rPr dirty="0" sz="3300" spc="-310">
                <a:latin typeface="Tahoma"/>
                <a:cs typeface="Tahoma"/>
              </a:rPr>
              <a:t> </a:t>
            </a:r>
            <a:r>
              <a:rPr dirty="0" sz="3300" spc="80">
                <a:latin typeface="Tahoma"/>
                <a:cs typeface="Tahoma"/>
              </a:rPr>
              <a:t>human</a:t>
            </a:r>
            <a:r>
              <a:rPr dirty="0" sz="3300" spc="-310">
                <a:latin typeface="Tahoma"/>
                <a:cs typeface="Tahoma"/>
              </a:rPr>
              <a:t> </a:t>
            </a:r>
            <a:r>
              <a:rPr dirty="0" sz="3300" spc="15">
                <a:latin typeface="Tahoma"/>
                <a:cs typeface="Tahoma"/>
              </a:rPr>
              <a:t>intervention,</a:t>
            </a:r>
            <a:r>
              <a:rPr dirty="0" sz="3300" spc="-310">
                <a:latin typeface="Tahoma"/>
                <a:cs typeface="Tahoma"/>
              </a:rPr>
              <a:t> </a:t>
            </a:r>
            <a:r>
              <a:rPr dirty="0" sz="3300" spc="110">
                <a:latin typeface="Tahoma"/>
                <a:cs typeface="Tahoma"/>
              </a:rPr>
              <a:t>and</a:t>
            </a:r>
            <a:r>
              <a:rPr dirty="0" sz="3300" spc="-310">
                <a:latin typeface="Tahoma"/>
                <a:cs typeface="Tahoma"/>
              </a:rPr>
              <a:t> </a:t>
            </a:r>
            <a:r>
              <a:rPr dirty="0" sz="3300" spc="65">
                <a:latin typeface="Tahoma"/>
                <a:cs typeface="Tahoma"/>
              </a:rPr>
              <a:t>have</a:t>
            </a:r>
            <a:r>
              <a:rPr dirty="0" sz="3300" spc="-315">
                <a:latin typeface="Tahoma"/>
                <a:cs typeface="Tahoma"/>
              </a:rPr>
              <a:t> </a:t>
            </a:r>
            <a:r>
              <a:rPr dirty="0" sz="3300" spc="95">
                <a:latin typeface="Tahoma"/>
                <a:cs typeface="Tahoma"/>
              </a:rPr>
              <a:t>achieved</a:t>
            </a:r>
            <a:r>
              <a:rPr dirty="0" sz="3300" spc="-310">
                <a:latin typeface="Tahoma"/>
                <a:cs typeface="Tahoma"/>
              </a:rPr>
              <a:t> </a:t>
            </a:r>
            <a:r>
              <a:rPr dirty="0" sz="3300" spc="35">
                <a:latin typeface="Tahoma"/>
                <a:cs typeface="Tahoma"/>
              </a:rPr>
              <a:t>remarkable</a:t>
            </a:r>
            <a:r>
              <a:rPr dirty="0" sz="3300" spc="-310">
                <a:latin typeface="Tahoma"/>
                <a:cs typeface="Tahoma"/>
              </a:rPr>
              <a:t> </a:t>
            </a:r>
            <a:r>
              <a:rPr dirty="0" sz="3300" spc="105">
                <a:latin typeface="Tahoma"/>
                <a:cs typeface="Tahoma"/>
              </a:rPr>
              <a:t>success</a:t>
            </a:r>
            <a:r>
              <a:rPr dirty="0" sz="3300" spc="-310">
                <a:latin typeface="Tahoma"/>
                <a:cs typeface="Tahoma"/>
              </a:rPr>
              <a:t> </a:t>
            </a:r>
            <a:r>
              <a:rPr dirty="0" sz="3300" spc="75">
                <a:latin typeface="Tahoma"/>
                <a:cs typeface="Tahoma"/>
              </a:rPr>
              <a:t>in</a:t>
            </a:r>
            <a:r>
              <a:rPr dirty="0" sz="3300" spc="-310">
                <a:latin typeface="Tahoma"/>
                <a:cs typeface="Tahoma"/>
              </a:rPr>
              <a:t> </a:t>
            </a:r>
            <a:r>
              <a:rPr dirty="0" sz="3300" spc="40">
                <a:latin typeface="Tahoma"/>
                <a:cs typeface="Tahoma"/>
              </a:rPr>
              <a:t>various </a:t>
            </a:r>
            <a:r>
              <a:rPr dirty="0" sz="3300" spc="-1019">
                <a:latin typeface="Tahoma"/>
                <a:cs typeface="Tahoma"/>
              </a:rPr>
              <a:t> </a:t>
            </a:r>
            <a:r>
              <a:rPr dirty="0" sz="3300" spc="-30">
                <a:latin typeface="Tahoma"/>
                <a:cs typeface="Tahoma"/>
              </a:rPr>
              <a:t>tasks,</a:t>
            </a:r>
            <a:r>
              <a:rPr dirty="0" sz="3300" spc="-320">
                <a:latin typeface="Tahoma"/>
                <a:cs typeface="Tahoma"/>
              </a:rPr>
              <a:t> </a:t>
            </a:r>
            <a:r>
              <a:rPr dirty="0" sz="3300" spc="120">
                <a:latin typeface="Tahoma"/>
                <a:cs typeface="Tahoma"/>
              </a:rPr>
              <a:t>such</a:t>
            </a:r>
            <a:r>
              <a:rPr dirty="0" sz="3300" spc="-320">
                <a:latin typeface="Tahoma"/>
                <a:cs typeface="Tahoma"/>
              </a:rPr>
              <a:t> </a:t>
            </a:r>
            <a:r>
              <a:rPr dirty="0" sz="3300" spc="30">
                <a:latin typeface="Tahoma"/>
                <a:cs typeface="Tahoma"/>
              </a:rPr>
              <a:t>as</a:t>
            </a:r>
            <a:r>
              <a:rPr dirty="0" sz="3300" spc="-320">
                <a:latin typeface="Tahoma"/>
                <a:cs typeface="Tahoma"/>
              </a:rPr>
              <a:t> </a:t>
            </a:r>
            <a:r>
              <a:rPr dirty="0" sz="3300" spc="35">
                <a:latin typeface="Tahoma"/>
                <a:cs typeface="Tahoma"/>
              </a:rPr>
              <a:t>classification,</a:t>
            </a:r>
            <a:r>
              <a:rPr dirty="0" sz="3300" spc="-320">
                <a:latin typeface="Tahoma"/>
                <a:cs typeface="Tahoma"/>
              </a:rPr>
              <a:t> </a:t>
            </a:r>
            <a:r>
              <a:rPr dirty="0" sz="3300" spc="30">
                <a:latin typeface="Tahoma"/>
                <a:cs typeface="Tahoma"/>
              </a:rPr>
              <a:t>segmentation,</a:t>
            </a:r>
            <a:r>
              <a:rPr dirty="0" sz="3300" spc="-320">
                <a:latin typeface="Tahoma"/>
                <a:cs typeface="Tahoma"/>
              </a:rPr>
              <a:t> </a:t>
            </a:r>
            <a:r>
              <a:rPr dirty="0" sz="3300" spc="110">
                <a:latin typeface="Tahoma"/>
                <a:cs typeface="Tahoma"/>
              </a:rPr>
              <a:t>and</a:t>
            </a:r>
            <a:r>
              <a:rPr dirty="0" sz="3300" spc="-320">
                <a:latin typeface="Tahoma"/>
                <a:cs typeface="Tahoma"/>
              </a:rPr>
              <a:t> </a:t>
            </a:r>
            <a:r>
              <a:rPr dirty="0" sz="3300" spc="45">
                <a:latin typeface="Tahoma"/>
                <a:cs typeface="Tahoma"/>
              </a:rPr>
              <a:t>detection.</a:t>
            </a:r>
            <a:endParaRPr sz="3300">
              <a:latin typeface="Tahoma"/>
              <a:cs typeface="Tahoma"/>
            </a:endParaRPr>
          </a:p>
          <a:p>
            <a:pPr marL="12700" marR="840105">
              <a:lnSpc>
                <a:spcPct val="117400"/>
              </a:lnSpc>
            </a:pPr>
            <a:r>
              <a:rPr dirty="0" sz="3300" spc="5">
                <a:latin typeface="Tahoma"/>
                <a:cs typeface="Tahoma"/>
              </a:rPr>
              <a:t>Transfer</a:t>
            </a:r>
            <a:r>
              <a:rPr dirty="0" sz="3300" spc="-320">
                <a:latin typeface="Tahoma"/>
                <a:cs typeface="Tahoma"/>
              </a:rPr>
              <a:t> </a:t>
            </a:r>
            <a:r>
              <a:rPr dirty="0" sz="3300" spc="65">
                <a:latin typeface="Tahoma"/>
                <a:cs typeface="Tahoma"/>
              </a:rPr>
              <a:t>learning</a:t>
            </a:r>
            <a:r>
              <a:rPr dirty="0" sz="3300" spc="-315">
                <a:latin typeface="Tahoma"/>
                <a:cs typeface="Tahoma"/>
              </a:rPr>
              <a:t> </a:t>
            </a:r>
            <a:r>
              <a:rPr dirty="0" sz="3300" spc="35">
                <a:latin typeface="Tahoma"/>
                <a:cs typeface="Tahoma"/>
              </a:rPr>
              <a:t>is</a:t>
            </a:r>
            <a:r>
              <a:rPr dirty="0" sz="3300" spc="-315">
                <a:latin typeface="Tahoma"/>
                <a:cs typeface="Tahoma"/>
              </a:rPr>
              <a:t> </a:t>
            </a:r>
            <a:r>
              <a:rPr dirty="0" sz="3300" spc="40">
                <a:latin typeface="Tahoma"/>
                <a:cs typeface="Tahoma"/>
              </a:rPr>
              <a:t>another</a:t>
            </a:r>
            <a:r>
              <a:rPr dirty="0" sz="3300" spc="-315">
                <a:latin typeface="Tahoma"/>
                <a:cs typeface="Tahoma"/>
              </a:rPr>
              <a:t> </a:t>
            </a:r>
            <a:r>
              <a:rPr dirty="0" sz="3300" spc="100">
                <a:latin typeface="Tahoma"/>
                <a:cs typeface="Tahoma"/>
              </a:rPr>
              <a:t>approach</a:t>
            </a:r>
            <a:r>
              <a:rPr dirty="0" sz="3300" spc="-320">
                <a:latin typeface="Tahoma"/>
                <a:cs typeface="Tahoma"/>
              </a:rPr>
              <a:t> </a:t>
            </a:r>
            <a:r>
              <a:rPr dirty="0" sz="3300" spc="-5">
                <a:latin typeface="Tahoma"/>
                <a:cs typeface="Tahoma"/>
              </a:rPr>
              <a:t>that</a:t>
            </a:r>
            <a:r>
              <a:rPr dirty="0" sz="3300" spc="-315">
                <a:latin typeface="Tahoma"/>
                <a:cs typeface="Tahoma"/>
              </a:rPr>
              <a:t> </a:t>
            </a:r>
            <a:r>
              <a:rPr dirty="0" sz="3300" spc="55">
                <a:latin typeface="Tahoma"/>
                <a:cs typeface="Tahoma"/>
              </a:rPr>
              <a:t>has</a:t>
            </a:r>
            <a:r>
              <a:rPr dirty="0" sz="3300" spc="-315">
                <a:latin typeface="Tahoma"/>
                <a:cs typeface="Tahoma"/>
              </a:rPr>
              <a:t> </a:t>
            </a:r>
            <a:r>
              <a:rPr dirty="0" sz="3300" spc="55">
                <a:latin typeface="Tahoma"/>
                <a:cs typeface="Tahoma"/>
              </a:rPr>
              <a:t>significantly</a:t>
            </a:r>
            <a:r>
              <a:rPr dirty="0" sz="3300" spc="-315">
                <a:latin typeface="Tahoma"/>
                <a:cs typeface="Tahoma"/>
              </a:rPr>
              <a:t> </a:t>
            </a:r>
            <a:r>
              <a:rPr dirty="0" sz="3300" spc="114">
                <a:latin typeface="Tahoma"/>
                <a:cs typeface="Tahoma"/>
              </a:rPr>
              <a:t>enhanced</a:t>
            </a:r>
            <a:r>
              <a:rPr dirty="0" sz="3300" spc="-320">
                <a:latin typeface="Tahoma"/>
                <a:cs typeface="Tahoma"/>
              </a:rPr>
              <a:t> </a:t>
            </a:r>
            <a:r>
              <a:rPr dirty="0" sz="3300" spc="40">
                <a:latin typeface="Tahoma"/>
                <a:cs typeface="Tahoma"/>
              </a:rPr>
              <a:t>the </a:t>
            </a:r>
            <a:r>
              <a:rPr dirty="0" sz="3300" spc="45">
                <a:latin typeface="Tahoma"/>
                <a:cs typeface="Tahoma"/>
              </a:rPr>
              <a:t> </a:t>
            </a:r>
            <a:r>
              <a:rPr dirty="0" sz="3300" spc="50">
                <a:latin typeface="Tahoma"/>
                <a:cs typeface="Tahoma"/>
              </a:rPr>
              <a:t>performance</a:t>
            </a:r>
            <a:r>
              <a:rPr dirty="0" sz="3300" spc="-320">
                <a:latin typeface="Tahoma"/>
                <a:cs typeface="Tahoma"/>
              </a:rPr>
              <a:t> </a:t>
            </a:r>
            <a:r>
              <a:rPr dirty="0" sz="3300" spc="20">
                <a:latin typeface="Tahoma"/>
                <a:cs typeface="Tahoma"/>
              </a:rPr>
              <a:t>of</a:t>
            </a:r>
            <a:r>
              <a:rPr dirty="0" sz="3300" spc="-315">
                <a:latin typeface="Tahoma"/>
                <a:cs typeface="Tahoma"/>
              </a:rPr>
              <a:t> </a:t>
            </a:r>
            <a:r>
              <a:rPr dirty="0" sz="3300" spc="175">
                <a:latin typeface="Tahoma"/>
                <a:cs typeface="Tahoma"/>
              </a:rPr>
              <a:t>CNNs</a:t>
            </a:r>
            <a:r>
              <a:rPr dirty="0" sz="3300" spc="-315">
                <a:latin typeface="Tahoma"/>
                <a:cs typeface="Tahoma"/>
              </a:rPr>
              <a:t> </a:t>
            </a:r>
            <a:r>
              <a:rPr dirty="0" sz="3300" spc="75">
                <a:latin typeface="Tahoma"/>
                <a:cs typeface="Tahoma"/>
              </a:rPr>
              <a:t>in</a:t>
            </a:r>
            <a:r>
              <a:rPr dirty="0" sz="3300" spc="-315">
                <a:latin typeface="Tahoma"/>
                <a:cs typeface="Tahoma"/>
              </a:rPr>
              <a:t> </a:t>
            </a:r>
            <a:r>
              <a:rPr dirty="0" sz="3300" spc="90">
                <a:latin typeface="Tahoma"/>
                <a:cs typeface="Tahoma"/>
              </a:rPr>
              <a:t>medical</a:t>
            </a:r>
            <a:r>
              <a:rPr dirty="0" sz="3300" spc="-315">
                <a:latin typeface="Tahoma"/>
                <a:cs typeface="Tahoma"/>
              </a:rPr>
              <a:t> </a:t>
            </a:r>
            <a:r>
              <a:rPr dirty="0" sz="3300" spc="75">
                <a:latin typeface="Tahoma"/>
                <a:cs typeface="Tahoma"/>
              </a:rPr>
              <a:t>image</a:t>
            </a:r>
            <a:r>
              <a:rPr dirty="0" sz="3300" spc="-315">
                <a:latin typeface="Tahoma"/>
                <a:cs typeface="Tahoma"/>
              </a:rPr>
              <a:t> </a:t>
            </a:r>
            <a:r>
              <a:rPr dirty="0" sz="3300" spc="10">
                <a:latin typeface="Tahoma"/>
                <a:cs typeface="Tahoma"/>
              </a:rPr>
              <a:t>analysis.</a:t>
            </a:r>
            <a:r>
              <a:rPr dirty="0" sz="3300" spc="-315">
                <a:latin typeface="Tahoma"/>
                <a:cs typeface="Tahoma"/>
              </a:rPr>
              <a:t> </a:t>
            </a:r>
            <a:r>
              <a:rPr dirty="0" sz="3300" spc="5">
                <a:latin typeface="Tahoma"/>
                <a:cs typeface="Tahoma"/>
              </a:rPr>
              <a:t>Transfer</a:t>
            </a:r>
            <a:r>
              <a:rPr dirty="0" sz="3300" spc="-315">
                <a:latin typeface="Tahoma"/>
                <a:cs typeface="Tahoma"/>
              </a:rPr>
              <a:t> </a:t>
            </a:r>
            <a:r>
              <a:rPr dirty="0" sz="3300" spc="65">
                <a:latin typeface="Tahoma"/>
                <a:cs typeface="Tahoma"/>
              </a:rPr>
              <a:t>learning</a:t>
            </a:r>
            <a:r>
              <a:rPr dirty="0" sz="3300" spc="-315">
                <a:latin typeface="Tahoma"/>
                <a:cs typeface="Tahoma"/>
              </a:rPr>
              <a:t> </a:t>
            </a:r>
            <a:r>
              <a:rPr dirty="0" sz="3300" spc="70">
                <a:latin typeface="Tahoma"/>
                <a:cs typeface="Tahoma"/>
              </a:rPr>
              <a:t>involves </a:t>
            </a:r>
            <a:r>
              <a:rPr dirty="0" sz="3300" spc="-1019">
                <a:latin typeface="Tahoma"/>
                <a:cs typeface="Tahoma"/>
              </a:rPr>
              <a:t> </a:t>
            </a:r>
            <a:r>
              <a:rPr dirty="0" sz="3300" spc="70">
                <a:latin typeface="Tahoma"/>
                <a:cs typeface="Tahoma"/>
              </a:rPr>
              <a:t>leveraging</a:t>
            </a:r>
            <a:r>
              <a:rPr dirty="0" sz="3300" spc="-315">
                <a:latin typeface="Tahoma"/>
                <a:cs typeface="Tahoma"/>
              </a:rPr>
              <a:t> </a:t>
            </a:r>
            <a:r>
              <a:rPr dirty="0" sz="3300" spc="10">
                <a:latin typeface="Tahoma"/>
                <a:cs typeface="Tahoma"/>
              </a:rPr>
              <a:t>pre-trained</a:t>
            </a:r>
            <a:r>
              <a:rPr dirty="0" sz="3300" spc="-315">
                <a:latin typeface="Tahoma"/>
                <a:cs typeface="Tahoma"/>
              </a:rPr>
              <a:t> </a:t>
            </a:r>
            <a:r>
              <a:rPr dirty="0" sz="3300" spc="95">
                <a:latin typeface="Tahoma"/>
                <a:cs typeface="Tahoma"/>
              </a:rPr>
              <a:t>models</a:t>
            </a:r>
            <a:r>
              <a:rPr dirty="0" sz="3300" spc="-310">
                <a:latin typeface="Tahoma"/>
                <a:cs typeface="Tahoma"/>
              </a:rPr>
              <a:t> </a:t>
            </a:r>
            <a:r>
              <a:rPr dirty="0" sz="3300" spc="130">
                <a:latin typeface="Tahoma"/>
                <a:cs typeface="Tahoma"/>
              </a:rPr>
              <a:t>on</a:t>
            </a:r>
            <a:r>
              <a:rPr dirty="0" sz="3300" spc="-315">
                <a:latin typeface="Tahoma"/>
                <a:cs typeface="Tahoma"/>
              </a:rPr>
              <a:t> </a:t>
            </a:r>
            <a:r>
              <a:rPr dirty="0" sz="3300" spc="50">
                <a:latin typeface="Tahoma"/>
                <a:cs typeface="Tahoma"/>
              </a:rPr>
              <a:t>large</a:t>
            </a:r>
            <a:r>
              <a:rPr dirty="0" sz="3300" spc="-310">
                <a:latin typeface="Tahoma"/>
                <a:cs typeface="Tahoma"/>
              </a:rPr>
              <a:t> </a:t>
            </a:r>
            <a:r>
              <a:rPr dirty="0" sz="3300" spc="30">
                <a:latin typeface="Tahoma"/>
                <a:cs typeface="Tahoma"/>
              </a:rPr>
              <a:t>datasets</a:t>
            </a:r>
            <a:r>
              <a:rPr dirty="0" sz="3300" spc="-315">
                <a:latin typeface="Tahoma"/>
                <a:cs typeface="Tahoma"/>
              </a:rPr>
              <a:t> </a:t>
            </a:r>
            <a:r>
              <a:rPr dirty="0" sz="3300" spc="35">
                <a:latin typeface="Tahoma"/>
                <a:cs typeface="Tahoma"/>
              </a:rPr>
              <a:t>to</a:t>
            </a:r>
            <a:r>
              <a:rPr dirty="0" sz="3300" spc="-310">
                <a:latin typeface="Tahoma"/>
                <a:cs typeface="Tahoma"/>
              </a:rPr>
              <a:t> </a:t>
            </a:r>
            <a:r>
              <a:rPr dirty="0" sz="3300" spc="20">
                <a:latin typeface="Tahoma"/>
                <a:cs typeface="Tahoma"/>
              </a:rPr>
              <a:t>perform</a:t>
            </a:r>
            <a:r>
              <a:rPr dirty="0" sz="3300" spc="-315">
                <a:latin typeface="Tahoma"/>
                <a:cs typeface="Tahoma"/>
              </a:rPr>
              <a:t> </a:t>
            </a:r>
            <a:r>
              <a:rPr dirty="0" sz="3300" spc="110">
                <a:latin typeface="Tahoma"/>
                <a:cs typeface="Tahoma"/>
              </a:rPr>
              <a:t>new</a:t>
            </a:r>
            <a:r>
              <a:rPr dirty="0" sz="3300" spc="-310">
                <a:latin typeface="Tahoma"/>
                <a:cs typeface="Tahoma"/>
              </a:rPr>
              <a:t> </a:t>
            </a:r>
            <a:r>
              <a:rPr dirty="0" sz="3300" spc="20">
                <a:latin typeface="Tahoma"/>
                <a:cs typeface="Tahoma"/>
              </a:rPr>
              <a:t>tasks</a:t>
            </a:r>
            <a:r>
              <a:rPr dirty="0" sz="3300" spc="-315">
                <a:latin typeface="Tahoma"/>
                <a:cs typeface="Tahoma"/>
              </a:rPr>
              <a:t> </a:t>
            </a:r>
            <a:r>
              <a:rPr dirty="0" sz="3300" spc="55">
                <a:latin typeface="Tahoma"/>
                <a:cs typeface="Tahoma"/>
              </a:rPr>
              <a:t>with </a:t>
            </a:r>
            <a:r>
              <a:rPr dirty="0" sz="3300" spc="-1015">
                <a:latin typeface="Tahoma"/>
                <a:cs typeface="Tahoma"/>
              </a:rPr>
              <a:t> </a:t>
            </a:r>
            <a:r>
              <a:rPr dirty="0" sz="3300" spc="55">
                <a:latin typeface="Tahoma"/>
                <a:cs typeface="Tahoma"/>
              </a:rPr>
              <a:t>limited</a:t>
            </a:r>
            <a:r>
              <a:rPr dirty="0" sz="3300" spc="-325">
                <a:latin typeface="Tahoma"/>
                <a:cs typeface="Tahoma"/>
              </a:rPr>
              <a:t> </a:t>
            </a:r>
            <a:r>
              <a:rPr dirty="0" sz="3300" spc="40">
                <a:latin typeface="Tahoma"/>
                <a:cs typeface="Tahoma"/>
              </a:rPr>
              <a:t>training</a:t>
            </a:r>
            <a:r>
              <a:rPr dirty="0" sz="3300" spc="-320">
                <a:latin typeface="Tahoma"/>
                <a:cs typeface="Tahoma"/>
              </a:rPr>
              <a:t> </a:t>
            </a:r>
            <a:r>
              <a:rPr dirty="0" sz="3300" spc="-20">
                <a:latin typeface="Tahoma"/>
                <a:cs typeface="Tahoma"/>
              </a:rPr>
              <a:t>data.</a:t>
            </a:r>
            <a:endParaRPr sz="3300">
              <a:latin typeface="Tahoma"/>
              <a:cs typeface="Tahoma"/>
            </a:endParaRPr>
          </a:p>
          <a:p>
            <a:pPr marL="12700" marR="408305">
              <a:lnSpc>
                <a:spcPct val="117400"/>
              </a:lnSpc>
            </a:pPr>
            <a:r>
              <a:rPr dirty="0" sz="3300" spc="70">
                <a:latin typeface="Tahoma"/>
                <a:cs typeface="Tahoma"/>
              </a:rPr>
              <a:t>This </a:t>
            </a:r>
            <a:r>
              <a:rPr dirty="0" sz="3300" spc="100">
                <a:latin typeface="Tahoma"/>
                <a:cs typeface="Tahoma"/>
              </a:rPr>
              <a:t>approach </a:t>
            </a:r>
            <a:r>
              <a:rPr dirty="0" sz="3300" spc="55">
                <a:latin typeface="Tahoma"/>
                <a:cs typeface="Tahoma"/>
              </a:rPr>
              <a:t>has </a:t>
            </a:r>
            <a:r>
              <a:rPr dirty="0" sz="3300" spc="110">
                <a:latin typeface="Tahoma"/>
                <a:cs typeface="Tahoma"/>
              </a:rPr>
              <a:t>been shown </a:t>
            </a:r>
            <a:r>
              <a:rPr dirty="0" sz="3300" spc="35">
                <a:latin typeface="Tahoma"/>
                <a:cs typeface="Tahoma"/>
              </a:rPr>
              <a:t>to </a:t>
            </a:r>
            <a:r>
              <a:rPr dirty="0" sz="3300" spc="60">
                <a:latin typeface="Tahoma"/>
                <a:cs typeface="Tahoma"/>
              </a:rPr>
              <a:t>improve </a:t>
            </a:r>
            <a:r>
              <a:rPr dirty="0" sz="3300" spc="40">
                <a:latin typeface="Tahoma"/>
                <a:cs typeface="Tahoma"/>
              </a:rPr>
              <a:t>the </a:t>
            </a:r>
            <a:r>
              <a:rPr dirty="0" sz="3300" spc="50">
                <a:latin typeface="Tahoma"/>
                <a:cs typeface="Tahoma"/>
              </a:rPr>
              <a:t>performance </a:t>
            </a:r>
            <a:r>
              <a:rPr dirty="0" sz="3300" spc="20">
                <a:latin typeface="Tahoma"/>
                <a:cs typeface="Tahoma"/>
              </a:rPr>
              <a:t>of </a:t>
            </a:r>
            <a:r>
              <a:rPr dirty="0" sz="3300" spc="175">
                <a:latin typeface="Tahoma"/>
                <a:cs typeface="Tahoma"/>
              </a:rPr>
              <a:t>CNNs </a:t>
            </a:r>
            <a:r>
              <a:rPr dirty="0" sz="3300" spc="110">
                <a:latin typeface="Tahoma"/>
                <a:cs typeface="Tahoma"/>
              </a:rPr>
              <a:t>and </a:t>
            </a:r>
            <a:r>
              <a:rPr dirty="0" sz="3300" spc="114">
                <a:latin typeface="Tahoma"/>
                <a:cs typeface="Tahoma"/>
              </a:rPr>
              <a:t> </a:t>
            </a:r>
            <a:r>
              <a:rPr dirty="0" sz="3300" spc="95">
                <a:latin typeface="Tahoma"/>
                <a:cs typeface="Tahoma"/>
              </a:rPr>
              <a:t>reduce</a:t>
            </a:r>
            <a:r>
              <a:rPr dirty="0" sz="3300" spc="-315">
                <a:latin typeface="Tahoma"/>
                <a:cs typeface="Tahoma"/>
              </a:rPr>
              <a:t> </a:t>
            </a:r>
            <a:r>
              <a:rPr dirty="0" sz="3300" spc="40">
                <a:latin typeface="Tahoma"/>
                <a:cs typeface="Tahoma"/>
              </a:rPr>
              <a:t>the</a:t>
            </a:r>
            <a:r>
              <a:rPr dirty="0" sz="3300" spc="-315">
                <a:latin typeface="Tahoma"/>
                <a:cs typeface="Tahoma"/>
              </a:rPr>
              <a:t> </a:t>
            </a:r>
            <a:r>
              <a:rPr dirty="0" sz="3300" spc="114">
                <a:latin typeface="Tahoma"/>
                <a:cs typeface="Tahoma"/>
              </a:rPr>
              <a:t>need</a:t>
            </a:r>
            <a:r>
              <a:rPr dirty="0" sz="3300" spc="-315">
                <a:latin typeface="Tahoma"/>
                <a:cs typeface="Tahoma"/>
              </a:rPr>
              <a:t> </a:t>
            </a:r>
            <a:r>
              <a:rPr dirty="0" sz="3300" spc="-20">
                <a:latin typeface="Tahoma"/>
                <a:cs typeface="Tahoma"/>
              </a:rPr>
              <a:t>for</a:t>
            </a:r>
            <a:r>
              <a:rPr dirty="0" sz="3300" spc="-315">
                <a:latin typeface="Tahoma"/>
                <a:cs typeface="Tahoma"/>
              </a:rPr>
              <a:t> </a:t>
            </a:r>
            <a:r>
              <a:rPr dirty="0" sz="3300" spc="50">
                <a:latin typeface="Tahoma"/>
                <a:cs typeface="Tahoma"/>
              </a:rPr>
              <a:t>large</a:t>
            </a:r>
            <a:r>
              <a:rPr dirty="0" sz="3300" spc="-315">
                <a:latin typeface="Tahoma"/>
                <a:cs typeface="Tahoma"/>
              </a:rPr>
              <a:t> </a:t>
            </a:r>
            <a:r>
              <a:rPr dirty="0" sz="3300" spc="55">
                <a:latin typeface="Tahoma"/>
                <a:cs typeface="Tahoma"/>
              </a:rPr>
              <a:t>amounts</a:t>
            </a:r>
            <a:r>
              <a:rPr dirty="0" sz="3300" spc="-315">
                <a:latin typeface="Tahoma"/>
                <a:cs typeface="Tahoma"/>
              </a:rPr>
              <a:t> </a:t>
            </a:r>
            <a:r>
              <a:rPr dirty="0" sz="3300" spc="20">
                <a:latin typeface="Tahoma"/>
                <a:cs typeface="Tahoma"/>
              </a:rPr>
              <a:t>of</a:t>
            </a:r>
            <a:r>
              <a:rPr dirty="0" sz="3300" spc="-315">
                <a:latin typeface="Tahoma"/>
                <a:cs typeface="Tahoma"/>
              </a:rPr>
              <a:t> </a:t>
            </a:r>
            <a:r>
              <a:rPr dirty="0" sz="3300" spc="95">
                <a:latin typeface="Tahoma"/>
                <a:cs typeface="Tahoma"/>
              </a:rPr>
              <a:t>labeled</a:t>
            </a:r>
            <a:r>
              <a:rPr dirty="0" sz="3300" spc="-315">
                <a:latin typeface="Tahoma"/>
                <a:cs typeface="Tahoma"/>
              </a:rPr>
              <a:t> </a:t>
            </a:r>
            <a:r>
              <a:rPr dirty="0" sz="3300" spc="-20">
                <a:latin typeface="Tahoma"/>
                <a:cs typeface="Tahoma"/>
              </a:rPr>
              <a:t>data,</a:t>
            </a:r>
            <a:r>
              <a:rPr dirty="0" sz="3300" spc="-310">
                <a:latin typeface="Tahoma"/>
                <a:cs typeface="Tahoma"/>
              </a:rPr>
              <a:t> </a:t>
            </a:r>
            <a:r>
              <a:rPr dirty="0" sz="3300" spc="125">
                <a:latin typeface="Tahoma"/>
                <a:cs typeface="Tahoma"/>
              </a:rPr>
              <a:t>which</a:t>
            </a:r>
            <a:r>
              <a:rPr dirty="0" sz="3300" spc="-315">
                <a:latin typeface="Tahoma"/>
                <a:cs typeface="Tahoma"/>
              </a:rPr>
              <a:t> </a:t>
            </a:r>
            <a:r>
              <a:rPr dirty="0" sz="3300" spc="114">
                <a:latin typeface="Tahoma"/>
                <a:cs typeface="Tahoma"/>
              </a:rPr>
              <a:t>can</a:t>
            </a:r>
            <a:r>
              <a:rPr dirty="0" sz="3300" spc="-315">
                <a:latin typeface="Tahoma"/>
                <a:cs typeface="Tahoma"/>
              </a:rPr>
              <a:t> </a:t>
            </a:r>
            <a:r>
              <a:rPr dirty="0" sz="3300" spc="130">
                <a:latin typeface="Tahoma"/>
                <a:cs typeface="Tahoma"/>
              </a:rPr>
              <a:t>be</a:t>
            </a:r>
            <a:r>
              <a:rPr dirty="0" sz="3300" spc="-315">
                <a:latin typeface="Tahoma"/>
                <a:cs typeface="Tahoma"/>
              </a:rPr>
              <a:t> </a:t>
            </a:r>
            <a:r>
              <a:rPr dirty="0" sz="3300" spc="110">
                <a:latin typeface="Tahoma"/>
                <a:cs typeface="Tahoma"/>
              </a:rPr>
              <a:t>challenging </a:t>
            </a:r>
            <a:r>
              <a:rPr dirty="0" sz="3300" spc="-1015">
                <a:latin typeface="Tahoma"/>
                <a:cs typeface="Tahoma"/>
              </a:rPr>
              <a:t> </a:t>
            </a:r>
            <a:r>
              <a:rPr dirty="0" sz="3300" spc="35">
                <a:latin typeface="Tahoma"/>
                <a:cs typeface="Tahoma"/>
              </a:rPr>
              <a:t>to</a:t>
            </a:r>
            <a:r>
              <a:rPr dirty="0" sz="3300" spc="-320">
                <a:latin typeface="Tahoma"/>
                <a:cs typeface="Tahoma"/>
              </a:rPr>
              <a:t> </a:t>
            </a:r>
            <a:r>
              <a:rPr dirty="0" sz="3300" spc="70">
                <a:latin typeface="Tahoma"/>
                <a:cs typeface="Tahoma"/>
              </a:rPr>
              <a:t>obtain</a:t>
            </a:r>
            <a:r>
              <a:rPr dirty="0" sz="3300" spc="-320">
                <a:latin typeface="Tahoma"/>
                <a:cs typeface="Tahoma"/>
              </a:rPr>
              <a:t> </a:t>
            </a:r>
            <a:r>
              <a:rPr dirty="0" sz="3300" spc="75">
                <a:latin typeface="Tahoma"/>
                <a:cs typeface="Tahoma"/>
              </a:rPr>
              <a:t>in</a:t>
            </a:r>
            <a:r>
              <a:rPr dirty="0" sz="3300" spc="-320">
                <a:latin typeface="Tahoma"/>
                <a:cs typeface="Tahoma"/>
              </a:rPr>
              <a:t> </a:t>
            </a:r>
            <a:r>
              <a:rPr dirty="0" sz="3300" spc="90">
                <a:latin typeface="Tahoma"/>
                <a:cs typeface="Tahoma"/>
              </a:rPr>
              <a:t>medical</a:t>
            </a:r>
            <a:r>
              <a:rPr dirty="0" sz="3300" spc="-320">
                <a:latin typeface="Tahoma"/>
                <a:cs typeface="Tahoma"/>
              </a:rPr>
              <a:t> </a:t>
            </a:r>
            <a:r>
              <a:rPr dirty="0" sz="3300" spc="90">
                <a:latin typeface="Tahoma"/>
                <a:cs typeface="Tahoma"/>
              </a:rPr>
              <a:t>imaging</a:t>
            </a:r>
            <a:r>
              <a:rPr dirty="0" sz="3300" spc="-320">
                <a:latin typeface="Tahoma"/>
                <a:cs typeface="Tahoma"/>
              </a:rPr>
              <a:t> </a:t>
            </a:r>
            <a:r>
              <a:rPr dirty="0" sz="3300" spc="-30">
                <a:latin typeface="Tahoma"/>
                <a:cs typeface="Tahoma"/>
              </a:rPr>
              <a:t>tasks.</a:t>
            </a:r>
            <a:endParaRPr sz="33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EDED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24594" y="2535504"/>
            <a:ext cx="7458074" cy="749617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704729" y="1193768"/>
            <a:ext cx="10737850" cy="1107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100" spc="434">
                <a:solidFill>
                  <a:srgbClr val="000000"/>
                </a:solidFill>
              </a:rPr>
              <a:t>Proposed</a:t>
            </a:r>
            <a:r>
              <a:rPr dirty="0" sz="7100" spc="-370">
                <a:solidFill>
                  <a:srgbClr val="000000"/>
                </a:solidFill>
              </a:rPr>
              <a:t> </a:t>
            </a:r>
            <a:r>
              <a:rPr dirty="0" sz="7100" spc="570">
                <a:solidFill>
                  <a:srgbClr val="000000"/>
                </a:solidFill>
              </a:rPr>
              <a:t>Methodology</a:t>
            </a:r>
            <a:endParaRPr sz="7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411" y="265828"/>
            <a:ext cx="3585845" cy="46609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u="heavy" sz="2900" spc="155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Dataset</a:t>
            </a:r>
            <a:r>
              <a:rPr dirty="0" u="heavy" sz="2900" spc="-1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heavy" sz="2900" spc="4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Collection:</a:t>
            </a:r>
            <a:r>
              <a:rPr dirty="0" u="heavy" sz="2900" spc="-125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endParaRPr sz="2900"/>
          </a:p>
        </p:txBody>
      </p:sp>
      <p:sp>
        <p:nvSpPr>
          <p:cNvPr id="3" name="object 3"/>
          <p:cNvSpPr/>
          <p:nvPr/>
        </p:nvSpPr>
        <p:spPr>
          <a:xfrm>
            <a:off x="913574" y="3598468"/>
            <a:ext cx="7822565" cy="28575"/>
          </a:xfrm>
          <a:custGeom>
            <a:avLst/>
            <a:gdLst/>
            <a:ahLst/>
            <a:cxnLst/>
            <a:rect l="l" t="t" r="r" b="b"/>
            <a:pathLst>
              <a:path w="7822565" h="28575">
                <a:moveTo>
                  <a:pt x="7822209" y="0"/>
                </a:moveTo>
                <a:lnTo>
                  <a:pt x="7781518" y="0"/>
                </a:lnTo>
                <a:lnTo>
                  <a:pt x="2186978" y="0"/>
                </a:lnTo>
                <a:lnTo>
                  <a:pt x="0" y="0"/>
                </a:lnTo>
                <a:lnTo>
                  <a:pt x="0" y="28575"/>
                </a:lnTo>
                <a:lnTo>
                  <a:pt x="2186978" y="28575"/>
                </a:lnTo>
                <a:lnTo>
                  <a:pt x="7781518" y="28575"/>
                </a:lnTo>
                <a:lnTo>
                  <a:pt x="7822209" y="28575"/>
                </a:lnTo>
                <a:lnTo>
                  <a:pt x="78222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38411" y="1112867"/>
            <a:ext cx="16504285" cy="3797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2400" spc="25" b="1">
                <a:latin typeface="Trebuchet MS"/>
                <a:cs typeface="Trebuchet MS"/>
              </a:rPr>
              <a:t>The</a:t>
            </a:r>
            <a:r>
              <a:rPr dirty="0" sz="2400" spc="-100" b="1">
                <a:latin typeface="Trebuchet MS"/>
                <a:cs typeface="Trebuchet MS"/>
              </a:rPr>
              <a:t> </a:t>
            </a:r>
            <a:r>
              <a:rPr dirty="0" sz="2400" spc="110" b="1">
                <a:latin typeface="Trebuchet MS"/>
                <a:cs typeface="Trebuchet MS"/>
              </a:rPr>
              <a:t>dataset</a:t>
            </a:r>
            <a:r>
              <a:rPr dirty="0" sz="2400" spc="-100" b="1">
                <a:latin typeface="Trebuchet MS"/>
                <a:cs typeface="Trebuchet MS"/>
              </a:rPr>
              <a:t> </a:t>
            </a:r>
            <a:r>
              <a:rPr dirty="0" sz="2400" spc="110" b="1">
                <a:latin typeface="Trebuchet MS"/>
                <a:cs typeface="Trebuchet MS"/>
              </a:rPr>
              <a:t>used</a:t>
            </a:r>
            <a:r>
              <a:rPr dirty="0" sz="2400" spc="-100" b="1">
                <a:latin typeface="Trebuchet MS"/>
                <a:cs typeface="Trebuchet MS"/>
              </a:rPr>
              <a:t> </a:t>
            </a:r>
            <a:r>
              <a:rPr dirty="0" sz="2400" spc="70" b="1">
                <a:latin typeface="Trebuchet MS"/>
                <a:cs typeface="Trebuchet MS"/>
              </a:rPr>
              <a:t>for</a:t>
            </a:r>
            <a:r>
              <a:rPr dirty="0" sz="2400" spc="-95" b="1">
                <a:latin typeface="Trebuchet MS"/>
                <a:cs typeface="Trebuchet MS"/>
              </a:rPr>
              <a:t> </a:t>
            </a:r>
            <a:r>
              <a:rPr dirty="0" sz="2400" spc="85" b="1">
                <a:latin typeface="Trebuchet MS"/>
                <a:cs typeface="Trebuchet MS"/>
              </a:rPr>
              <a:t>the</a:t>
            </a:r>
            <a:r>
              <a:rPr dirty="0" sz="2400" spc="-100" b="1">
                <a:latin typeface="Trebuchet MS"/>
                <a:cs typeface="Trebuchet MS"/>
              </a:rPr>
              <a:t> </a:t>
            </a:r>
            <a:r>
              <a:rPr dirty="0" sz="2400" spc="110" b="1">
                <a:latin typeface="Trebuchet MS"/>
                <a:cs typeface="Trebuchet MS"/>
              </a:rPr>
              <a:t>model</a:t>
            </a:r>
            <a:r>
              <a:rPr dirty="0" sz="2400" spc="-100" b="1">
                <a:latin typeface="Trebuchet MS"/>
                <a:cs typeface="Trebuchet MS"/>
              </a:rPr>
              <a:t> </a:t>
            </a:r>
            <a:r>
              <a:rPr dirty="0" sz="2400" spc="110" b="1">
                <a:latin typeface="Trebuchet MS"/>
                <a:cs typeface="Trebuchet MS"/>
              </a:rPr>
              <a:t>used</a:t>
            </a:r>
            <a:r>
              <a:rPr dirty="0" sz="2400" spc="-95" b="1">
                <a:latin typeface="Trebuchet MS"/>
                <a:cs typeface="Trebuchet MS"/>
              </a:rPr>
              <a:t> </a:t>
            </a:r>
            <a:r>
              <a:rPr dirty="0" sz="2400" spc="80" b="1">
                <a:latin typeface="Trebuchet MS"/>
                <a:cs typeface="Trebuchet MS"/>
              </a:rPr>
              <a:t>in</a:t>
            </a:r>
            <a:r>
              <a:rPr dirty="0" sz="2400" spc="-100" b="1">
                <a:latin typeface="Trebuchet MS"/>
                <a:cs typeface="Trebuchet MS"/>
              </a:rPr>
              <a:t> </a:t>
            </a:r>
            <a:r>
              <a:rPr dirty="0" sz="2400" spc="95" b="1">
                <a:latin typeface="Trebuchet MS"/>
                <a:cs typeface="Trebuchet MS"/>
              </a:rPr>
              <a:t>this</a:t>
            </a:r>
            <a:r>
              <a:rPr dirty="0" sz="2400" spc="-100" b="1">
                <a:latin typeface="Trebuchet MS"/>
                <a:cs typeface="Trebuchet MS"/>
              </a:rPr>
              <a:t> </a:t>
            </a:r>
            <a:r>
              <a:rPr dirty="0" sz="2400" spc="75" b="1">
                <a:latin typeface="Trebuchet MS"/>
                <a:cs typeface="Trebuchet MS"/>
              </a:rPr>
              <a:t>research</a:t>
            </a:r>
            <a:r>
              <a:rPr dirty="0" sz="2400" spc="-95" b="1">
                <a:latin typeface="Trebuchet MS"/>
                <a:cs typeface="Trebuchet MS"/>
              </a:rPr>
              <a:t> </a:t>
            </a:r>
            <a:r>
              <a:rPr dirty="0" sz="2400" spc="80" b="1">
                <a:latin typeface="Trebuchet MS"/>
                <a:cs typeface="Trebuchet MS"/>
              </a:rPr>
              <a:t>is</a:t>
            </a:r>
            <a:r>
              <a:rPr dirty="0" sz="2400" spc="-100" b="1">
                <a:latin typeface="Trebuchet MS"/>
                <a:cs typeface="Trebuchet MS"/>
              </a:rPr>
              <a:t> </a:t>
            </a:r>
            <a:r>
              <a:rPr dirty="0" sz="2400" spc="65" b="1">
                <a:latin typeface="Trebuchet MS"/>
                <a:cs typeface="Trebuchet MS"/>
              </a:rPr>
              <a:t>extracted</a:t>
            </a:r>
            <a:r>
              <a:rPr dirty="0" sz="2400" spc="-100" b="1">
                <a:latin typeface="Trebuchet MS"/>
                <a:cs typeface="Trebuchet MS"/>
              </a:rPr>
              <a:t> </a:t>
            </a:r>
            <a:r>
              <a:rPr dirty="0" sz="2400" spc="120" b="1">
                <a:latin typeface="Trebuchet MS"/>
                <a:cs typeface="Trebuchet MS"/>
              </a:rPr>
              <a:t>from</a:t>
            </a:r>
            <a:r>
              <a:rPr dirty="0" sz="2400" spc="-100" b="1">
                <a:latin typeface="Trebuchet MS"/>
                <a:cs typeface="Trebuchet MS"/>
              </a:rPr>
              <a:t> </a:t>
            </a:r>
            <a:r>
              <a:rPr dirty="0" sz="2400" spc="95" b="1">
                <a:latin typeface="Trebuchet MS"/>
                <a:cs typeface="Trebuchet MS"/>
              </a:rPr>
              <a:t>Kaggle</a:t>
            </a:r>
            <a:r>
              <a:rPr dirty="0" sz="2400" spc="-95" b="1">
                <a:latin typeface="Trebuchet MS"/>
                <a:cs typeface="Trebuchet MS"/>
              </a:rPr>
              <a:t> </a:t>
            </a:r>
            <a:r>
              <a:rPr dirty="0" sz="2400" spc="90" b="1">
                <a:latin typeface="Trebuchet MS"/>
                <a:cs typeface="Trebuchet MS"/>
              </a:rPr>
              <a:t>which</a:t>
            </a:r>
            <a:r>
              <a:rPr dirty="0" sz="2400" spc="-100" b="1">
                <a:latin typeface="Trebuchet MS"/>
                <a:cs typeface="Trebuchet MS"/>
              </a:rPr>
              <a:t> </a:t>
            </a:r>
            <a:r>
              <a:rPr dirty="0" sz="2400" spc="80" b="1">
                <a:latin typeface="Trebuchet MS"/>
                <a:cs typeface="Trebuchet MS"/>
              </a:rPr>
              <a:t>is</a:t>
            </a:r>
            <a:r>
              <a:rPr dirty="0" sz="2400" spc="-100" b="1">
                <a:latin typeface="Trebuchet MS"/>
                <a:cs typeface="Trebuchet MS"/>
              </a:rPr>
              <a:t> </a:t>
            </a:r>
            <a:r>
              <a:rPr dirty="0" sz="2400" spc="90" b="1">
                <a:latin typeface="Trebuchet MS"/>
                <a:cs typeface="Trebuchet MS"/>
              </a:rPr>
              <a:t>into</a:t>
            </a:r>
            <a:r>
              <a:rPr dirty="0" sz="2400" spc="-95" b="1">
                <a:latin typeface="Trebuchet MS"/>
                <a:cs typeface="Trebuchet MS"/>
              </a:rPr>
              <a:t> </a:t>
            </a:r>
            <a:r>
              <a:rPr dirty="0" sz="2400" spc="-45" b="1">
                <a:latin typeface="Trebuchet MS"/>
                <a:cs typeface="Trebuchet MS"/>
              </a:rPr>
              <a:t>6</a:t>
            </a:r>
            <a:r>
              <a:rPr dirty="0" sz="2400" spc="-100" b="1">
                <a:latin typeface="Trebuchet MS"/>
                <a:cs typeface="Trebuchet MS"/>
              </a:rPr>
              <a:t> </a:t>
            </a:r>
            <a:r>
              <a:rPr dirty="0" sz="2400" spc="70" b="1">
                <a:latin typeface="Trebuchet MS"/>
                <a:cs typeface="Trebuchet MS"/>
              </a:rPr>
              <a:t>folders</a:t>
            </a:r>
            <a:r>
              <a:rPr dirty="0" sz="2400" spc="-100" b="1">
                <a:latin typeface="Trebuchet MS"/>
                <a:cs typeface="Trebuchet MS"/>
              </a:rPr>
              <a:t> </a:t>
            </a:r>
            <a:r>
              <a:rPr dirty="0" sz="2400" spc="70" b="1">
                <a:latin typeface="Trebuchet MS"/>
                <a:cs typeface="Trebuchet MS"/>
              </a:rPr>
              <a:t>for</a:t>
            </a:r>
            <a:r>
              <a:rPr dirty="0" sz="2400" spc="-95" b="1">
                <a:latin typeface="Trebuchet MS"/>
                <a:cs typeface="Trebuchet MS"/>
              </a:rPr>
              <a:t> </a:t>
            </a:r>
            <a:r>
              <a:rPr dirty="0" sz="2400" spc="85" b="1">
                <a:latin typeface="Trebuchet MS"/>
                <a:cs typeface="Trebuchet MS"/>
              </a:rPr>
              <a:t>the</a:t>
            </a:r>
            <a:r>
              <a:rPr dirty="0" sz="2400" spc="-100" b="1">
                <a:latin typeface="Trebuchet MS"/>
                <a:cs typeface="Trebuchet MS"/>
              </a:rPr>
              <a:t> </a:t>
            </a:r>
            <a:r>
              <a:rPr dirty="0" sz="2400" spc="-45" b="1">
                <a:latin typeface="Trebuchet MS"/>
                <a:cs typeface="Trebuchet MS"/>
              </a:rPr>
              <a:t>5 </a:t>
            </a:r>
            <a:r>
              <a:rPr dirty="0" sz="2400" spc="-710" b="1">
                <a:latin typeface="Trebuchet MS"/>
                <a:cs typeface="Trebuchet MS"/>
              </a:rPr>
              <a:t> </a:t>
            </a:r>
            <a:r>
              <a:rPr dirty="0" sz="2400" spc="95" b="1">
                <a:latin typeface="Trebuchet MS"/>
                <a:cs typeface="Trebuchet MS"/>
              </a:rPr>
              <a:t>diseases </a:t>
            </a:r>
            <a:r>
              <a:rPr dirty="0" sz="2400" spc="140" b="1">
                <a:latin typeface="Trebuchet MS"/>
                <a:cs typeface="Trebuchet MS"/>
              </a:rPr>
              <a:t>and </a:t>
            </a:r>
            <a:r>
              <a:rPr dirty="0" sz="2400" spc="130" b="1">
                <a:latin typeface="Trebuchet MS"/>
                <a:cs typeface="Trebuchet MS"/>
              </a:rPr>
              <a:t>normal </a:t>
            </a:r>
            <a:r>
              <a:rPr dirty="0" sz="2400" spc="80" b="1">
                <a:latin typeface="Trebuchet MS"/>
                <a:cs typeface="Trebuchet MS"/>
              </a:rPr>
              <a:t>category </a:t>
            </a:r>
            <a:r>
              <a:rPr dirty="0" sz="2400" spc="120" b="1">
                <a:latin typeface="Trebuchet MS"/>
                <a:cs typeface="Trebuchet MS"/>
              </a:rPr>
              <a:t>scans </a:t>
            </a:r>
            <a:r>
              <a:rPr dirty="0" sz="2400" spc="30" b="1">
                <a:latin typeface="Trebuchet MS"/>
                <a:cs typeface="Trebuchet MS"/>
              </a:rPr>
              <a:t>There </a:t>
            </a:r>
            <a:r>
              <a:rPr dirty="0" sz="2400" spc="80" b="1">
                <a:latin typeface="Trebuchet MS"/>
                <a:cs typeface="Trebuchet MS"/>
              </a:rPr>
              <a:t>are </a:t>
            </a:r>
            <a:r>
              <a:rPr dirty="0" sz="2400" spc="-70" b="1">
                <a:latin typeface="Trebuchet MS"/>
                <a:cs typeface="Trebuchet MS"/>
              </a:rPr>
              <a:t>13,900 </a:t>
            </a:r>
            <a:r>
              <a:rPr dirty="0" sz="2400" spc="75" b="1">
                <a:latin typeface="Trebuchet MS"/>
                <a:cs typeface="Trebuchet MS"/>
              </a:rPr>
              <a:t>X-Ray </a:t>
            </a:r>
            <a:r>
              <a:rPr dirty="0" sz="2400" spc="125" b="1">
                <a:latin typeface="Trebuchet MS"/>
                <a:cs typeface="Trebuchet MS"/>
              </a:rPr>
              <a:t>images </a:t>
            </a:r>
            <a:r>
              <a:rPr dirty="0" sz="2400" spc="-100" b="1">
                <a:latin typeface="Trebuchet MS"/>
                <a:cs typeface="Trebuchet MS"/>
              </a:rPr>
              <a:t>(JPEG, </a:t>
            </a:r>
            <a:r>
              <a:rPr dirty="0" sz="2400" spc="180" b="1">
                <a:latin typeface="Trebuchet MS"/>
                <a:cs typeface="Trebuchet MS"/>
              </a:rPr>
              <a:t>PNG </a:t>
            </a:r>
            <a:r>
              <a:rPr dirty="0" sz="2400" spc="95" b="1">
                <a:latin typeface="Trebuchet MS"/>
                <a:cs typeface="Trebuchet MS"/>
              </a:rPr>
              <a:t>&amp; </a:t>
            </a:r>
            <a:r>
              <a:rPr dirty="0" sz="2400" spc="-90" b="1">
                <a:latin typeface="Trebuchet MS"/>
                <a:cs typeface="Trebuchet MS"/>
              </a:rPr>
              <a:t>JPG) </a:t>
            </a:r>
            <a:r>
              <a:rPr dirty="0" sz="2400" spc="140" b="1">
                <a:latin typeface="Trebuchet MS"/>
                <a:cs typeface="Trebuchet MS"/>
              </a:rPr>
              <a:t>and </a:t>
            </a:r>
            <a:r>
              <a:rPr dirty="0" sz="2400" spc="-45" b="1">
                <a:latin typeface="Trebuchet MS"/>
                <a:cs typeface="Trebuchet MS"/>
              </a:rPr>
              <a:t>6 </a:t>
            </a:r>
            <a:r>
              <a:rPr dirty="0" sz="2400" spc="75" b="1">
                <a:latin typeface="Trebuchet MS"/>
                <a:cs typeface="Trebuchet MS"/>
              </a:rPr>
              <a:t>categories </a:t>
            </a:r>
            <a:r>
              <a:rPr dirty="0" sz="2400" spc="80" b="1">
                <a:latin typeface="Trebuchet MS"/>
                <a:cs typeface="Trebuchet MS"/>
              </a:rPr>
              <a:t> </a:t>
            </a:r>
            <a:r>
              <a:rPr dirty="0" sz="2400" spc="70" b="1">
                <a:latin typeface="Trebuchet MS"/>
                <a:cs typeface="Trebuchet MS"/>
              </a:rPr>
              <a:t>(Cardiomegaly,Covid,Normal,</a:t>
            </a:r>
            <a:r>
              <a:rPr dirty="0" sz="2400" spc="-105" b="1">
                <a:latin typeface="Trebuchet MS"/>
                <a:cs typeface="Trebuchet MS"/>
              </a:rPr>
              <a:t> </a:t>
            </a:r>
            <a:r>
              <a:rPr dirty="0" sz="2400" spc="90" b="1">
                <a:latin typeface="Trebuchet MS"/>
                <a:cs typeface="Trebuchet MS"/>
              </a:rPr>
              <a:t>Pneumonia,</a:t>
            </a:r>
            <a:r>
              <a:rPr dirty="0" sz="2400" spc="-110" b="1">
                <a:latin typeface="Trebuchet MS"/>
                <a:cs typeface="Trebuchet MS"/>
              </a:rPr>
              <a:t> </a:t>
            </a:r>
            <a:r>
              <a:rPr dirty="0" sz="2400" spc="95" b="1">
                <a:latin typeface="Trebuchet MS"/>
                <a:cs typeface="Trebuchet MS"/>
              </a:rPr>
              <a:t>Pneumothorax,</a:t>
            </a:r>
            <a:r>
              <a:rPr dirty="0" sz="2400" spc="-105" b="1">
                <a:latin typeface="Trebuchet MS"/>
                <a:cs typeface="Trebuchet MS"/>
              </a:rPr>
              <a:t> </a:t>
            </a:r>
            <a:r>
              <a:rPr dirty="0" sz="2400" spc="70" b="1">
                <a:latin typeface="Trebuchet MS"/>
                <a:cs typeface="Trebuchet MS"/>
              </a:rPr>
              <a:t>Tuberculosis</a:t>
            </a:r>
            <a:r>
              <a:rPr dirty="0" sz="2400" spc="-105" b="1">
                <a:latin typeface="Trebuchet MS"/>
                <a:cs typeface="Trebuchet MS"/>
              </a:rPr>
              <a:t> </a:t>
            </a:r>
            <a:r>
              <a:rPr dirty="0" sz="2400" spc="-140" b="1">
                <a:latin typeface="Trebuchet MS"/>
                <a:cs typeface="Trebuchet MS"/>
              </a:rPr>
              <a:t>).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800">
              <a:latin typeface="Trebuchet MS"/>
              <a:cs typeface="Trebuchet MS"/>
            </a:endParaRPr>
          </a:p>
          <a:p>
            <a:pPr marL="12700" marR="8098790">
              <a:lnSpc>
                <a:spcPct val="114599"/>
              </a:lnSpc>
              <a:spcBef>
                <a:spcPts val="5"/>
              </a:spcBef>
            </a:pPr>
            <a:r>
              <a:rPr dirty="0" sz="2400" spc="25" b="1">
                <a:latin typeface="Trebuchet MS"/>
                <a:cs typeface="Trebuchet MS"/>
              </a:rPr>
              <a:t>The </a:t>
            </a:r>
            <a:r>
              <a:rPr dirty="0" sz="2400" spc="85" b="1">
                <a:latin typeface="Trebuchet MS"/>
                <a:cs typeface="Trebuchet MS"/>
              </a:rPr>
              <a:t>link </a:t>
            </a:r>
            <a:r>
              <a:rPr dirty="0" sz="2400" spc="75" b="1">
                <a:latin typeface="Trebuchet MS"/>
                <a:cs typeface="Trebuchet MS"/>
              </a:rPr>
              <a:t>of </a:t>
            </a:r>
            <a:r>
              <a:rPr dirty="0" sz="2400" spc="85" b="1">
                <a:latin typeface="Trebuchet MS"/>
                <a:cs typeface="Trebuchet MS"/>
              </a:rPr>
              <a:t>the </a:t>
            </a:r>
            <a:r>
              <a:rPr dirty="0" sz="2400" spc="110" b="1">
                <a:latin typeface="Trebuchet MS"/>
                <a:cs typeface="Trebuchet MS"/>
              </a:rPr>
              <a:t>dataset used </a:t>
            </a:r>
            <a:r>
              <a:rPr dirty="0" sz="2400" spc="80" b="1">
                <a:latin typeface="Trebuchet MS"/>
                <a:cs typeface="Trebuchet MS"/>
              </a:rPr>
              <a:t>is given </a:t>
            </a:r>
            <a:r>
              <a:rPr dirty="0" sz="2400" spc="35" b="1">
                <a:latin typeface="Trebuchet MS"/>
                <a:cs typeface="Trebuchet MS"/>
              </a:rPr>
              <a:t>below: </a:t>
            </a:r>
            <a:r>
              <a:rPr dirty="0" sz="2400" spc="40" b="1">
                <a:latin typeface="Trebuchet MS"/>
                <a:cs typeface="Trebuchet MS"/>
              </a:rPr>
              <a:t> </a:t>
            </a:r>
            <a:r>
              <a:rPr dirty="0" u="heavy" sz="2400" spc="65" b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2"/>
              </a:rPr>
              <a:t>htt</a:t>
            </a:r>
            <a:r>
              <a:rPr dirty="0" sz="2400" spc="65" b="1">
                <a:latin typeface="Trebuchet MS"/>
                <a:cs typeface="Trebuchet MS"/>
                <a:hlinkClick r:id="rId2"/>
              </a:rPr>
              <a:t>ps://www.kaggle.com/datasets/baro1502/chest-xray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2400" spc="25" b="1">
                <a:latin typeface="Trebuchet MS"/>
                <a:cs typeface="Trebuchet MS"/>
              </a:rPr>
              <a:t>The</a:t>
            </a:r>
            <a:r>
              <a:rPr dirty="0" sz="2400" spc="-105" b="1">
                <a:latin typeface="Trebuchet MS"/>
                <a:cs typeface="Trebuchet MS"/>
              </a:rPr>
              <a:t> </a:t>
            </a:r>
            <a:r>
              <a:rPr dirty="0" sz="2400" spc="85" b="1">
                <a:latin typeface="Trebuchet MS"/>
                <a:cs typeface="Trebuchet MS"/>
              </a:rPr>
              <a:t>distribution</a:t>
            </a:r>
            <a:r>
              <a:rPr dirty="0" sz="2400" spc="-100" b="1">
                <a:latin typeface="Trebuchet MS"/>
                <a:cs typeface="Trebuchet MS"/>
              </a:rPr>
              <a:t> </a:t>
            </a:r>
            <a:r>
              <a:rPr dirty="0" sz="2400" spc="75" b="1">
                <a:latin typeface="Trebuchet MS"/>
                <a:cs typeface="Trebuchet MS"/>
              </a:rPr>
              <a:t>of</a:t>
            </a:r>
            <a:r>
              <a:rPr dirty="0" sz="2400" spc="-100" b="1">
                <a:latin typeface="Trebuchet MS"/>
                <a:cs typeface="Trebuchet MS"/>
              </a:rPr>
              <a:t> </a:t>
            </a:r>
            <a:r>
              <a:rPr dirty="0" sz="2400" spc="80" b="1">
                <a:latin typeface="Trebuchet MS"/>
                <a:cs typeface="Trebuchet MS"/>
              </a:rPr>
              <a:t>each</a:t>
            </a:r>
            <a:r>
              <a:rPr dirty="0" sz="2400" spc="-100" b="1">
                <a:latin typeface="Trebuchet MS"/>
                <a:cs typeface="Trebuchet MS"/>
              </a:rPr>
              <a:t> </a:t>
            </a:r>
            <a:r>
              <a:rPr dirty="0" sz="2400" spc="80" b="1">
                <a:latin typeface="Trebuchet MS"/>
                <a:cs typeface="Trebuchet MS"/>
              </a:rPr>
              <a:t>category</a:t>
            </a:r>
            <a:r>
              <a:rPr dirty="0" sz="2400" spc="-105" b="1">
                <a:latin typeface="Trebuchet MS"/>
                <a:cs typeface="Trebuchet MS"/>
              </a:rPr>
              <a:t> </a:t>
            </a:r>
            <a:r>
              <a:rPr dirty="0" sz="2400" spc="80" b="1">
                <a:latin typeface="Trebuchet MS"/>
                <a:cs typeface="Trebuchet MS"/>
              </a:rPr>
              <a:t>is</a:t>
            </a:r>
            <a:r>
              <a:rPr dirty="0" sz="2400" spc="-100" b="1">
                <a:latin typeface="Trebuchet MS"/>
                <a:cs typeface="Trebuchet MS"/>
              </a:rPr>
              <a:t> </a:t>
            </a:r>
            <a:r>
              <a:rPr dirty="0" sz="2400" spc="155" b="1">
                <a:latin typeface="Trebuchet MS"/>
                <a:cs typeface="Trebuchet MS"/>
              </a:rPr>
              <a:t>as</a:t>
            </a:r>
            <a:r>
              <a:rPr dirty="0" sz="2400" spc="-100" b="1">
                <a:latin typeface="Trebuchet MS"/>
                <a:cs typeface="Trebuchet MS"/>
              </a:rPr>
              <a:t> </a:t>
            </a:r>
            <a:r>
              <a:rPr dirty="0" sz="2400" spc="60" b="1">
                <a:latin typeface="Trebuchet MS"/>
                <a:cs typeface="Trebuchet MS"/>
              </a:rPr>
              <a:t>depicted</a:t>
            </a:r>
            <a:r>
              <a:rPr dirty="0" sz="2400" spc="-100" b="1">
                <a:latin typeface="Trebuchet MS"/>
                <a:cs typeface="Trebuchet MS"/>
              </a:rPr>
              <a:t> </a:t>
            </a:r>
            <a:r>
              <a:rPr dirty="0" sz="2400" spc="35" b="1">
                <a:latin typeface="Trebuchet MS"/>
                <a:cs typeface="Trebuchet MS"/>
              </a:rPr>
              <a:t>below: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13220" y="5143500"/>
            <a:ext cx="8412171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78256" y="4163905"/>
            <a:ext cx="8620124" cy="61201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394394" y="718108"/>
            <a:ext cx="1457960" cy="38100"/>
          </a:xfrm>
          <a:custGeom>
            <a:avLst/>
            <a:gdLst/>
            <a:ahLst/>
            <a:cxnLst/>
            <a:rect l="l" t="t" r="r" b="b"/>
            <a:pathLst>
              <a:path w="1457960" h="38100">
                <a:moveTo>
                  <a:pt x="1457591" y="0"/>
                </a:moveTo>
                <a:lnTo>
                  <a:pt x="1375283" y="0"/>
                </a:lnTo>
                <a:lnTo>
                  <a:pt x="0" y="0"/>
                </a:lnTo>
                <a:lnTo>
                  <a:pt x="0" y="38100"/>
                </a:lnTo>
                <a:lnTo>
                  <a:pt x="1375283" y="38100"/>
                </a:lnTo>
                <a:lnTo>
                  <a:pt x="1457591" y="38100"/>
                </a:lnTo>
                <a:lnTo>
                  <a:pt x="14575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8411" y="271544"/>
            <a:ext cx="3526790" cy="511809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u="heavy" sz="3200" spc="17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Dataset</a:t>
            </a:r>
            <a:r>
              <a:rPr dirty="0" u="heavy" sz="3200" spc="-19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heavy" sz="3200" spc="65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</a:t>
            </a:r>
            <a:r>
              <a:rPr dirty="0" sz="3200" spc="65">
                <a:solidFill>
                  <a:srgbClr val="000000"/>
                </a:solidFill>
              </a:rPr>
              <a:t>plitting:</a:t>
            </a:r>
            <a:endParaRPr sz="3200"/>
          </a:p>
        </p:txBody>
      </p:sp>
      <p:sp>
        <p:nvSpPr>
          <p:cNvPr id="5" name="object 5"/>
          <p:cNvSpPr/>
          <p:nvPr/>
        </p:nvSpPr>
        <p:spPr>
          <a:xfrm>
            <a:off x="3851994" y="718108"/>
            <a:ext cx="105410" cy="38100"/>
          </a:xfrm>
          <a:custGeom>
            <a:avLst/>
            <a:gdLst/>
            <a:ahLst/>
            <a:cxnLst/>
            <a:rect l="l" t="t" r="r" b="b"/>
            <a:pathLst>
              <a:path w="105410" h="38100">
                <a:moveTo>
                  <a:pt x="105221" y="38099"/>
                </a:moveTo>
                <a:lnTo>
                  <a:pt x="0" y="38099"/>
                </a:lnTo>
                <a:lnTo>
                  <a:pt x="0" y="0"/>
                </a:lnTo>
                <a:lnTo>
                  <a:pt x="105221" y="0"/>
                </a:lnTo>
                <a:lnTo>
                  <a:pt x="105221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38411" y="1178267"/>
            <a:ext cx="17159605" cy="2216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500" spc="30" b="1">
                <a:latin typeface="Trebuchet MS"/>
                <a:cs typeface="Trebuchet MS"/>
              </a:rPr>
              <a:t>The</a:t>
            </a:r>
            <a:r>
              <a:rPr dirty="0" sz="2500" spc="-105" b="1">
                <a:latin typeface="Trebuchet MS"/>
                <a:cs typeface="Trebuchet MS"/>
              </a:rPr>
              <a:t> </a:t>
            </a:r>
            <a:r>
              <a:rPr dirty="0" sz="2500" spc="114" b="1">
                <a:latin typeface="Trebuchet MS"/>
                <a:cs typeface="Trebuchet MS"/>
              </a:rPr>
              <a:t>dataset</a:t>
            </a:r>
            <a:r>
              <a:rPr dirty="0" sz="2500" spc="-100" b="1">
                <a:latin typeface="Trebuchet MS"/>
                <a:cs typeface="Trebuchet MS"/>
              </a:rPr>
              <a:t> </a:t>
            </a:r>
            <a:r>
              <a:rPr dirty="0" sz="2500" spc="165" b="1">
                <a:latin typeface="Trebuchet MS"/>
                <a:cs typeface="Trebuchet MS"/>
              </a:rPr>
              <a:t>was</a:t>
            </a:r>
            <a:r>
              <a:rPr dirty="0" sz="2500" spc="-100" b="1">
                <a:latin typeface="Trebuchet MS"/>
                <a:cs typeface="Trebuchet MS"/>
              </a:rPr>
              <a:t> </a:t>
            </a:r>
            <a:r>
              <a:rPr dirty="0" sz="2500" spc="80" b="1">
                <a:latin typeface="Trebuchet MS"/>
                <a:cs typeface="Trebuchet MS"/>
              </a:rPr>
              <a:t>splited</a:t>
            </a:r>
            <a:r>
              <a:rPr dirty="0" sz="2500" spc="-105" b="1">
                <a:latin typeface="Trebuchet MS"/>
                <a:cs typeface="Trebuchet MS"/>
              </a:rPr>
              <a:t> </a:t>
            </a:r>
            <a:r>
              <a:rPr dirty="0" sz="2500" spc="95" b="1">
                <a:latin typeface="Trebuchet MS"/>
                <a:cs typeface="Trebuchet MS"/>
              </a:rPr>
              <a:t>into</a:t>
            </a:r>
            <a:r>
              <a:rPr dirty="0" sz="2500" spc="-100" b="1">
                <a:latin typeface="Trebuchet MS"/>
                <a:cs typeface="Trebuchet MS"/>
              </a:rPr>
              <a:t> </a:t>
            </a:r>
            <a:r>
              <a:rPr dirty="0" sz="2500" spc="70" b="1">
                <a:latin typeface="Trebuchet MS"/>
                <a:cs typeface="Trebuchet MS"/>
              </a:rPr>
              <a:t>three</a:t>
            </a:r>
            <a:r>
              <a:rPr dirty="0" sz="2500" spc="-100" b="1">
                <a:latin typeface="Trebuchet MS"/>
                <a:cs typeface="Trebuchet MS"/>
              </a:rPr>
              <a:t> </a:t>
            </a:r>
            <a:r>
              <a:rPr dirty="0" sz="2500" spc="110" b="1">
                <a:latin typeface="Trebuchet MS"/>
                <a:cs typeface="Trebuchet MS"/>
              </a:rPr>
              <a:t>sets</a:t>
            </a:r>
            <a:r>
              <a:rPr dirty="0" sz="2500" spc="-105" b="1">
                <a:latin typeface="Trebuchet MS"/>
                <a:cs typeface="Trebuchet MS"/>
              </a:rPr>
              <a:t> </a:t>
            </a:r>
            <a:r>
              <a:rPr dirty="0" sz="2500" spc="125" b="1">
                <a:latin typeface="Trebuchet MS"/>
                <a:cs typeface="Trebuchet MS"/>
              </a:rPr>
              <a:t>namely</a:t>
            </a:r>
            <a:r>
              <a:rPr dirty="0" sz="2500" spc="-100" b="1">
                <a:latin typeface="Trebuchet MS"/>
                <a:cs typeface="Trebuchet MS"/>
              </a:rPr>
              <a:t> </a:t>
            </a:r>
            <a:r>
              <a:rPr dirty="0" sz="2500" spc="35" b="1">
                <a:latin typeface="Trebuchet MS"/>
                <a:cs typeface="Trebuchet MS"/>
              </a:rPr>
              <a:t>test,</a:t>
            </a:r>
            <a:r>
              <a:rPr dirty="0" sz="2500" spc="-100" b="1">
                <a:latin typeface="Trebuchet MS"/>
                <a:cs typeface="Trebuchet MS"/>
              </a:rPr>
              <a:t> </a:t>
            </a:r>
            <a:r>
              <a:rPr dirty="0" sz="2500" spc="95" b="1">
                <a:latin typeface="Trebuchet MS"/>
                <a:cs typeface="Trebuchet MS"/>
              </a:rPr>
              <a:t>train</a:t>
            </a:r>
            <a:r>
              <a:rPr dirty="0" sz="2500" spc="-105" b="1">
                <a:latin typeface="Trebuchet MS"/>
                <a:cs typeface="Trebuchet MS"/>
              </a:rPr>
              <a:t> </a:t>
            </a:r>
            <a:r>
              <a:rPr dirty="0" sz="2500" spc="150" b="1">
                <a:latin typeface="Trebuchet MS"/>
                <a:cs typeface="Trebuchet MS"/>
              </a:rPr>
              <a:t>and</a:t>
            </a:r>
            <a:r>
              <a:rPr dirty="0" sz="2500" spc="-100" b="1">
                <a:latin typeface="Trebuchet MS"/>
                <a:cs typeface="Trebuchet MS"/>
              </a:rPr>
              <a:t> </a:t>
            </a:r>
            <a:r>
              <a:rPr dirty="0" sz="2500" spc="65" b="1">
                <a:latin typeface="Trebuchet MS"/>
                <a:cs typeface="Trebuchet MS"/>
              </a:rPr>
              <a:t>validation.</a:t>
            </a:r>
            <a:r>
              <a:rPr dirty="0" sz="2500" spc="-100" b="1">
                <a:latin typeface="Trebuchet MS"/>
                <a:cs typeface="Trebuchet MS"/>
              </a:rPr>
              <a:t> </a:t>
            </a:r>
            <a:r>
              <a:rPr dirty="0" sz="2500" spc="75" b="1">
                <a:latin typeface="Trebuchet MS"/>
                <a:cs typeface="Trebuchet MS"/>
              </a:rPr>
              <a:t>Training</a:t>
            </a:r>
            <a:r>
              <a:rPr dirty="0" sz="2500" spc="-105" b="1">
                <a:latin typeface="Trebuchet MS"/>
                <a:cs typeface="Trebuchet MS"/>
              </a:rPr>
              <a:t> </a:t>
            </a:r>
            <a:r>
              <a:rPr dirty="0" sz="2500" spc="90" b="1">
                <a:latin typeface="Trebuchet MS"/>
                <a:cs typeface="Trebuchet MS"/>
              </a:rPr>
              <a:t>set</a:t>
            </a:r>
            <a:r>
              <a:rPr dirty="0" sz="2500" spc="-100" b="1">
                <a:latin typeface="Trebuchet MS"/>
                <a:cs typeface="Trebuchet MS"/>
              </a:rPr>
              <a:t> </a:t>
            </a:r>
            <a:r>
              <a:rPr dirty="0" sz="2500" spc="105" b="1">
                <a:latin typeface="Trebuchet MS"/>
                <a:cs typeface="Trebuchet MS"/>
              </a:rPr>
              <a:t>contains</a:t>
            </a:r>
            <a:r>
              <a:rPr dirty="0" sz="2500" spc="-100" b="1">
                <a:latin typeface="Trebuchet MS"/>
                <a:cs typeface="Trebuchet MS"/>
              </a:rPr>
              <a:t> </a:t>
            </a:r>
            <a:r>
              <a:rPr dirty="0" sz="2500" spc="-50" b="1">
                <a:latin typeface="Trebuchet MS"/>
                <a:cs typeface="Trebuchet MS"/>
              </a:rPr>
              <a:t>9971</a:t>
            </a:r>
            <a:r>
              <a:rPr dirty="0" sz="2500" spc="-105" b="1">
                <a:latin typeface="Trebuchet MS"/>
                <a:cs typeface="Trebuchet MS"/>
              </a:rPr>
              <a:t> </a:t>
            </a:r>
            <a:r>
              <a:rPr dirty="0" sz="2500" spc="85" b="1">
                <a:latin typeface="Trebuchet MS"/>
                <a:cs typeface="Trebuchet MS"/>
              </a:rPr>
              <a:t>images, </a:t>
            </a:r>
            <a:r>
              <a:rPr dirty="0" sz="2500" spc="90" b="1">
                <a:latin typeface="Trebuchet MS"/>
                <a:cs typeface="Trebuchet MS"/>
              </a:rPr>
              <a:t> </a:t>
            </a:r>
            <a:r>
              <a:rPr dirty="0" sz="2500" spc="95" b="1">
                <a:latin typeface="Trebuchet MS"/>
                <a:cs typeface="Trebuchet MS"/>
              </a:rPr>
              <a:t>testing</a:t>
            </a:r>
            <a:r>
              <a:rPr dirty="0" sz="2500" spc="-105" b="1">
                <a:latin typeface="Trebuchet MS"/>
                <a:cs typeface="Trebuchet MS"/>
              </a:rPr>
              <a:t> </a:t>
            </a:r>
            <a:r>
              <a:rPr dirty="0" sz="2500" spc="90" b="1">
                <a:latin typeface="Trebuchet MS"/>
                <a:cs typeface="Trebuchet MS"/>
              </a:rPr>
              <a:t>set</a:t>
            </a:r>
            <a:r>
              <a:rPr dirty="0" sz="2500" spc="-100" b="1">
                <a:latin typeface="Trebuchet MS"/>
                <a:cs typeface="Trebuchet MS"/>
              </a:rPr>
              <a:t> </a:t>
            </a:r>
            <a:r>
              <a:rPr dirty="0" sz="2500" spc="105" b="1">
                <a:latin typeface="Trebuchet MS"/>
                <a:cs typeface="Trebuchet MS"/>
              </a:rPr>
              <a:t>contains</a:t>
            </a:r>
            <a:r>
              <a:rPr dirty="0" sz="2500" spc="-100" b="1">
                <a:latin typeface="Trebuchet MS"/>
                <a:cs typeface="Trebuchet MS"/>
              </a:rPr>
              <a:t> </a:t>
            </a:r>
            <a:r>
              <a:rPr dirty="0" sz="2500" spc="-50" b="1">
                <a:latin typeface="Trebuchet MS"/>
                <a:cs typeface="Trebuchet MS"/>
              </a:rPr>
              <a:t>1966</a:t>
            </a:r>
            <a:r>
              <a:rPr dirty="0" sz="2500" spc="-100" b="1">
                <a:latin typeface="Trebuchet MS"/>
                <a:cs typeface="Trebuchet MS"/>
              </a:rPr>
              <a:t> </a:t>
            </a:r>
            <a:r>
              <a:rPr dirty="0" sz="2500" spc="130" b="1">
                <a:latin typeface="Trebuchet MS"/>
                <a:cs typeface="Trebuchet MS"/>
              </a:rPr>
              <a:t>image</a:t>
            </a:r>
            <a:r>
              <a:rPr dirty="0" sz="2500" spc="-100" b="1">
                <a:latin typeface="Trebuchet MS"/>
                <a:cs typeface="Trebuchet MS"/>
              </a:rPr>
              <a:t> </a:t>
            </a:r>
            <a:r>
              <a:rPr dirty="0" sz="2500" spc="150" b="1">
                <a:latin typeface="Trebuchet MS"/>
                <a:cs typeface="Trebuchet MS"/>
              </a:rPr>
              <a:t>and</a:t>
            </a:r>
            <a:r>
              <a:rPr dirty="0" sz="2500" spc="-100" b="1">
                <a:latin typeface="Trebuchet MS"/>
                <a:cs typeface="Trebuchet MS"/>
              </a:rPr>
              <a:t> </a:t>
            </a:r>
            <a:r>
              <a:rPr dirty="0" sz="2500" spc="90" b="1">
                <a:latin typeface="Trebuchet MS"/>
                <a:cs typeface="Trebuchet MS"/>
              </a:rPr>
              <a:t>the</a:t>
            </a:r>
            <a:r>
              <a:rPr dirty="0" sz="2500" spc="-105" b="1">
                <a:latin typeface="Trebuchet MS"/>
                <a:cs typeface="Trebuchet MS"/>
              </a:rPr>
              <a:t> </a:t>
            </a:r>
            <a:r>
              <a:rPr dirty="0" sz="2500" spc="95" b="1">
                <a:latin typeface="Trebuchet MS"/>
                <a:cs typeface="Trebuchet MS"/>
              </a:rPr>
              <a:t>validation</a:t>
            </a:r>
            <a:r>
              <a:rPr dirty="0" sz="2500" spc="-100" b="1">
                <a:latin typeface="Trebuchet MS"/>
                <a:cs typeface="Trebuchet MS"/>
              </a:rPr>
              <a:t> </a:t>
            </a:r>
            <a:r>
              <a:rPr dirty="0" sz="2500" spc="90" b="1">
                <a:latin typeface="Trebuchet MS"/>
                <a:cs typeface="Trebuchet MS"/>
              </a:rPr>
              <a:t>set</a:t>
            </a:r>
            <a:r>
              <a:rPr dirty="0" sz="2500" spc="-100" b="1">
                <a:latin typeface="Trebuchet MS"/>
                <a:cs typeface="Trebuchet MS"/>
              </a:rPr>
              <a:t> </a:t>
            </a:r>
            <a:r>
              <a:rPr dirty="0" sz="2500" spc="105" b="1">
                <a:latin typeface="Trebuchet MS"/>
                <a:cs typeface="Trebuchet MS"/>
              </a:rPr>
              <a:t>contains</a:t>
            </a:r>
            <a:r>
              <a:rPr dirty="0" sz="2500" spc="-100" b="1">
                <a:latin typeface="Trebuchet MS"/>
                <a:cs typeface="Trebuchet MS"/>
              </a:rPr>
              <a:t> </a:t>
            </a:r>
            <a:r>
              <a:rPr dirty="0" sz="2500" spc="-50" b="1">
                <a:latin typeface="Trebuchet MS"/>
                <a:cs typeface="Trebuchet MS"/>
              </a:rPr>
              <a:t>1962</a:t>
            </a:r>
            <a:r>
              <a:rPr dirty="0" sz="2500" spc="-100" b="1">
                <a:latin typeface="Trebuchet MS"/>
                <a:cs typeface="Trebuchet MS"/>
              </a:rPr>
              <a:t> </a:t>
            </a:r>
            <a:r>
              <a:rPr dirty="0" sz="2500" spc="135" b="1">
                <a:latin typeface="Trebuchet MS"/>
                <a:cs typeface="Trebuchet MS"/>
              </a:rPr>
              <a:t>images</a:t>
            </a:r>
            <a:r>
              <a:rPr dirty="0" sz="2500" spc="-100" b="1">
                <a:latin typeface="Trebuchet MS"/>
                <a:cs typeface="Trebuchet MS"/>
              </a:rPr>
              <a:t> </a:t>
            </a:r>
            <a:r>
              <a:rPr dirty="0" sz="2500" spc="85" b="1">
                <a:latin typeface="Trebuchet MS"/>
                <a:cs typeface="Trebuchet MS"/>
              </a:rPr>
              <a:t>each</a:t>
            </a:r>
            <a:r>
              <a:rPr dirty="0" sz="2500" spc="-105" b="1">
                <a:latin typeface="Trebuchet MS"/>
                <a:cs typeface="Trebuchet MS"/>
              </a:rPr>
              <a:t> </a:t>
            </a:r>
            <a:r>
              <a:rPr dirty="0" sz="2500" spc="100" b="1">
                <a:latin typeface="Trebuchet MS"/>
                <a:cs typeface="Trebuchet MS"/>
              </a:rPr>
              <a:t>belonging</a:t>
            </a:r>
            <a:r>
              <a:rPr dirty="0" sz="2500" spc="-100" b="1">
                <a:latin typeface="Trebuchet MS"/>
                <a:cs typeface="Trebuchet MS"/>
              </a:rPr>
              <a:t> </a:t>
            </a:r>
            <a:r>
              <a:rPr dirty="0" sz="2500" spc="105" b="1">
                <a:latin typeface="Trebuchet MS"/>
                <a:cs typeface="Trebuchet MS"/>
              </a:rPr>
              <a:t>to</a:t>
            </a:r>
            <a:r>
              <a:rPr dirty="0" sz="2500" spc="-100" b="1">
                <a:latin typeface="Trebuchet MS"/>
                <a:cs typeface="Trebuchet MS"/>
              </a:rPr>
              <a:t> </a:t>
            </a:r>
            <a:r>
              <a:rPr dirty="0" sz="2500" spc="-45" b="1">
                <a:latin typeface="Trebuchet MS"/>
                <a:cs typeface="Trebuchet MS"/>
              </a:rPr>
              <a:t>6</a:t>
            </a:r>
            <a:r>
              <a:rPr dirty="0" sz="2500" spc="-100" b="1">
                <a:latin typeface="Trebuchet MS"/>
                <a:cs typeface="Trebuchet MS"/>
              </a:rPr>
              <a:t> </a:t>
            </a:r>
            <a:r>
              <a:rPr dirty="0" sz="2500" spc="100" b="1">
                <a:latin typeface="Trebuchet MS"/>
                <a:cs typeface="Trebuchet MS"/>
              </a:rPr>
              <a:t>classes</a:t>
            </a:r>
            <a:r>
              <a:rPr dirty="0" sz="2500" spc="-100" b="1">
                <a:latin typeface="Trebuchet MS"/>
                <a:cs typeface="Trebuchet MS"/>
              </a:rPr>
              <a:t> </a:t>
            </a:r>
            <a:r>
              <a:rPr dirty="0" sz="2500" spc="75" b="1">
                <a:latin typeface="Trebuchet MS"/>
                <a:cs typeface="Trebuchet MS"/>
              </a:rPr>
              <a:t>after </a:t>
            </a:r>
            <a:r>
              <a:rPr dirty="0" sz="2500" spc="-740" b="1">
                <a:latin typeface="Trebuchet MS"/>
                <a:cs typeface="Trebuchet MS"/>
              </a:rPr>
              <a:t> </a:t>
            </a:r>
            <a:r>
              <a:rPr dirty="0" sz="2500" spc="90" b="1">
                <a:latin typeface="Trebuchet MS"/>
                <a:cs typeface="Trebuchet MS"/>
              </a:rPr>
              <a:t>the</a:t>
            </a:r>
            <a:r>
              <a:rPr dirty="0" sz="2500" spc="-114" b="1">
                <a:latin typeface="Trebuchet MS"/>
                <a:cs typeface="Trebuchet MS"/>
              </a:rPr>
              <a:t> </a:t>
            </a:r>
            <a:r>
              <a:rPr dirty="0" sz="2500" spc="30" b="1">
                <a:latin typeface="Trebuchet MS"/>
                <a:cs typeface="Trebuchet MS"/>
              </a:rPr>
              <a:t>split.</a:t>
            </a:r>
            <a:endParaRPr sz="2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3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2500" spc="30" b="1">
                <a:latin typeface="Trebuchet MS"/>
                <a:cs typeface="Trebuchet MS"/>
              </a:rPr>
              <a:t>The</a:t>
            </a:r>
            <a:r>
              <a:rPr dirty="0" sz="2500" spc="-110" b="1">
                <a:latin typeface="Trebuchet MS"/>
                <a:cs typeface="Trebuchet MS"/>
              </a:rPr>
              <a:t> </a:t>
            </a:r>
            <a:r>
              <a:rPr dirty="0" sz="2500" spc="120" b="1">
                <a:latin typeface="Trebuchet MS"/>
                <a:cs typeface="Trebuchet MS"/>
              </a:rPr>
              <a:t>bargraph</a:t>
            </a:r>
            <a:r>
              <a:rPr dirty="0" sz="2500" spc="-110" b="1">
                <a:latin typeface="Trebuchet MS"/>
                <a:cs typeface="Trebuchet MS"/>
              </a:rPr>
              <a:t> </a:t>
            </a:r>
            <a:r>
              <a:rPr dirty="0" sz="2500" spc="130" b="1">
                <a:latin typeface="Trebuchet MS"/>
                <a:cs typeface="Trebuchet MS"/>
              </a:rPr>
              <a:t>showing</a:t>
            </a:r>
            <a:r>
              <a:rPr dirty="0" sz="2500" spc="-105" b="1">
                <a:latin typeface="Trebuchet MS"/>
                <a:cs typeface="Trebuchet MS"/>
              </a:rPr>
              <a:t> </a:t>
            </a:r>
            <a:r>
              <a:rPr dirty="0" sz="2500" spc="90" b="1">
                <a:latin typeface="Trebuchet MS"/>
                <a:cs typeface="Trebuchet MS"/>
              </a:rPr>
              <a:t>the</a:t>
            </a:r>
            <a:r>
              <a:rPr dirty="0" sz="2500" spc="-110" b="1">
                <a:latin typeface="Trebuchet MS"/>
                <a:cs typeface="Trebuchet MS"/>
              </a:rPr>
              <a:t> </a:t>
            </a:r>
            <a:r>
              <a:rPr dirty="0" sz="2500" spc="80" b="1">
                <a:latin typeface="Trebuchet MS"/>
                <a:cs typeface="Trebuchet MS"/>
              </a:rPr>
              <a:t>split</a:t>
            </a:r>
            <a:r>
              <a:rPr dirty="0" sz="2500" spc="-110" b="1">
                <a:latin typeface="Trebuchet MS"/>
                <a:cs typeface="Trebuchet MS"/>
              </a:rPr>
              <a:t> </a:t>
            </a:r>
            <a:r>
              <a:rPr dirty="0" sz="2500" spc="85" b="1">
                <a:latin typeface="Trebuchet MS"/>
                <a:cs typeface="Trebuchet MS"/>
              </a:rPr>
              <a:t>is</a:t>
            </a:r>
            <a:r>
              <a:rPr dirty="0" sz="2500" spc="-105" b="1">
                <a:latin typeface="Trebuchet MS"/>
                <a:cs typeface="Trebuchet MS"/>
              </a:rPr>
              <a:t> </a:t>
            </a:r>
            <a:r>
              <a:rPr dirty="0" sz="2500" spc="85" b="1">
                <a:latin typeface="Trebuchet MS"/>
                <a:cs typeface="Trebuchet MS"/>
              </a:rPr>
              <a:t>given</a:t>
            </a:r>
            <a:r>
              <a:rPr dirty="0" sz="2500" spc="-110" b="1">
                <a:latin typeface="Trebuchet MS"/>
                <a:cs typeface="Trebuchet MS"/>
              </a:rPr>
              <a:t> </a:t>
            </a:r>
            <a:r>
              <a:rPr dirty="0" sz="2500" spc="40" b="1">
                <a:latin typeface="Trebuchet MS"/>
                <a:cs typeface="Trebuchet MS"/>
              </a:rPr>
              <a:t>below:</a:t>
            </a:r>
            <a:endParaRPr sz="2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5302" y="1527733"/>
            <a:ext cx="123824" cy="1238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5302" y="4556683"/>
            <a:ext cx="123824" cy="123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5302" y="7585633"/>
            <a:ext cx="123824" cy="123824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505075" y="7785671"/>
            <a:ext cx="3893185" cy="28575"/>
          </a:xfrm>
          <a:custGeom>
            <a:avLst/>
            <a:gdLst/>
            <a:ahLst/>
            <a:cxnLst/>
            <a:rect l="l" t="t" r="r" b="b"/>
            <a:pathLst>
              <a:path w="3893185" h="28575">
                <a:moveTo>
                  <a:pt x="3893108" y="0"/>
                </a:moveTo>
                <a:lnTo>
                  <a:pt x="519861" y="0"/>
                </a:lnTo>
                <a:lnTo>
                  <a:pt x="0" y="0"/>
                </a:lnTo>
                <a:lnTo>
                  <a:pt x="0" y="28575"/>
                </a:lnTo>
                <a:lnTo>
                  <a:pt x="519861" y="28575"/>
                </a:lnTo>
                <a:lnTo>
                  <a:pt x="3893108" y="28575"/>
                </a:lnTo>
                <a:lnTo>
                  <a:pt x="38931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22462" y="1264621"/>
            <a:ext cx="16798290" cy="810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99720">
              <a:lnSpc>
                <a:spcPct val="114199"/>
              </a:lnSpc>
              <a:spcBef>
                <a:spcPts val="100"/>
              </a:spcBef>
              <a:tabLst>
                <a:tab pos="2032635" algn="l"/>
              </a:tabLst>
            </a:pPr>
            <a:r>
              <a:rPr dirty="0" u="heavy" sz="2900" spc="10" b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Rescalin</a:t>
            </a:r>
            <a:r>
              <a:rPr dirty="0" sz="2900" spc="10" b="1">
                <a:latin typeface="Trebuchet MS"/>
                <a:cs typeface="Trebuchet MS"/>
              </a:rPr>
              <a:t>g:</a:t>
            </a:r>
            <a:r>
              <a:rPr dirty="0" u="heavy" sz="2900" spc="10" b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2900" spc="35" b="1">
                <a:latin typeface="Trebuchet MS"/>
                <a:cs typeface="Trebuchet MS"/>
              </a:rPr>
              <a:t>The</a:t>
            </a:r>
            <a:r>
              <a:rPr dirty="0" sz="2900" spc="-125" b="1">
                <a:latin typeface="Trebuchet MS"/>
                <a:cs typeface="Trebuchet MS"/>
              </a:rPr>
              <a:t> </a:t>
            </a:r>
            <a:r>
              <a:rPr dirty="0" sz="2900" spc="75" b="1">
                <a:latin typeface="Trebuchet MS"/>
                <a:cs typeface="Trebuchet MS"/>
              </a:rPr>
              <a:t>pre-trained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295" b="1">
                <a:latin typeface="Trebuchet MS"/>
                <a:cs typeface="Trebuchet MS"/>
              </a:rPr>
              <a:t>CNN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135" b="1">
                <a:latin typeface="Trebuchet MS"/>
                <a:cs typeface="Trebuchet MS"/>
              </a:rPr>
              <a:t>model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50" b="1">
                <a:latin typeface="Trebuchet MS"/>
                <a:cs typeface="Trebuchet MS"/>
              </a:rPr>
              <a:t>VGG19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130" b="1">
                <a:latin typeface="Trebuchet MS"/>
                <a:cs typeface="Trebuchet MS"/>
              </a:rPr>
              <a:t>inputs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200" b="1">
                <a:latin typeface="Trebuchet MS"/>
                <a:cs typeface="Trebuchet MS"/>
              </a:rPr>
              <a:t>a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75" b="1">
                <a:latin typeface="Trebuchet MS"/>
                <a:cs typeface="Trebuchet MS"/>
              </a:rPr>
              <a:t>color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150" b="1">
                <a:latin typeface="Trebuchet MS"/>
                <a:cs typeface="Trebuchet MS"/>
              </a:rPr>
              <a:t>image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95" b="1">
                <a:latin typeface="Trebuchet MS"/>
                <a:cs typeface="Trebuchet MS"/>
              </a:rPr>
              <a:t>of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140" b="1">
                <a:latin typeface="Trebuchet MS"/>
                <a:cs typeface="Trebuchet MS"/>
              </a:rPr>
              <a:t>dimensions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-80" b="1">
                <a:latin typeface="Trebuchet MS"/>
                <a:cs typeface="Trebuchet MS"/>
              </a:rPr>
              <a:t>224×224, </a:t>
            </a:r>
            <a:r>
              <a:rPr dirty="0" sz="2900" spc="-860" b="1">
                <a:latin typeface="Trebuchet MS"/>
                <a:cs typeface="Trebuchet MS"/>
              </a:rPr>
              <a:t> </a:t>
            </a:r>
            <a:r>
              <a:rPr dirty="0" sz="2900" spc="85" b="1">
                <a:latin typeface="Trebuchet MS"/>
                <a:cs typeface="Trebuchet MS"/>
              </a:rPr>
              <a:t>while InceptionV3 </a:t>
            </a:r>
            <a:r>
              <a:rPr dirty="0" sz="2900" spc="90" b="1">
                <a:latin typeface="Trebuchet MS"/>
                <a:cs typeface="Trebuchet MS"/>
              </a:rPr>
              <a:t>requires </a:t>
            </a:r>
            <a:r>
              <a:rPr dirty="0" sz="2900" spc="120" b="1">
                <a:latin typeface="Trebuchet MS"/>
                <a:cs typeface="Trebuchet MS"/>
              </a:rPr>
              <a:t>input </a:t>
            </a:r>
            <a:r>
              <a:rPr dirty="0" sz="2900" spc="140" b="1">
                <a:latin typeface="Trebuchet MS"/>
                <a:cs typeface="Trebuchet MS"/>
              </a:rPr>
              <a:t>dimensions </a:t>
            </a:r>
            <a:r>
              <a:rPr dirty="0" sz="2900" spc="120" b="1">
                <a:latin typeface="Trebuchet MS"/>
                <a:cs typeface="Trebuchet MS"/>
              </a:rPr>
              <a:t>to </a:t>
            </a:r>
            <a:r>
              <a:rPr dirty="0" sz="2900" spc="85" b="1">
                <a:latin typeface="Trebuchet MS"/>
                <a:cs typeface="Trebuchet MS"/>
              </a:rPr>
              <a:t>be </a:t>
            </a:r>
            <a:r>
              <a:rPr dirty="0" sz="2900" spc="-65" b="1">
                <a:latin typeface="Trebuchet MS"/>
                <a:cs typeface="Trebuchet MS"/>
              </a:rPr>
              <a:t>299x299, </a:t>
            </a:r>
            <a:r>
              <a:rPr dirty="0" sz="2900" spc="165" b="1">
                <a:latin typeface="Trebuchet MS"/>
                <a:cs typeface="Trebuchet MS"/>
              </a:rPr>
              <a:t>on </a:t>
            </a:r>
            <a:r>
              <a:rPr dirty="0" sz="2900" spc="105" b="1">
                <a:latin typeface="Trebuchet MS"/>
                <a:cs typeface="Trebuchet MS"/>
              </a:rPr>
              <a:t>the other </a:t>
            </a:r>
            <a:r>
              <a:rPr dirty="0" sz="2900" spc="175" b="1">
                <a:latin typeface="Trebuchet MS"/>
                <a:cs typeface="Trebuchet MS"/>
              </a:rPr>
              <a:t>hand </a:t>
            </a:r>
            <a:r>
              <a:rPr dirty="0" sz="2900" spc="95" b="1">
                <a:latin typeface="Trebuchet MS"/>
                <a:cs typeface="Trebuchet MS"/>
              </a:rPr>
              <a:t>ResNet50 </a:t>
            </a:r>
            <a:r>
              <a:rPr dirty="0" sz="2900" spc="-860" b="1">
                <a:latin typeface="Trebuchet MS"/>
                <a:cs typeface="Trebuchet MS"/>
              </a:rPr>
              <a:t> </a:t>
            </a:r>
            <a:r>
              <a:rPr dirty="0" sz="2900" spc="90" b="1">
                <a:latin typeface="Trebuchet MS"/>
                <a:cs typeface="Trebuchet MS"/>
              </a:rPr>
              <a:t>requires </a:t>
            </a:r>
            <a:r>
              <a:rPr dirty="0" sz="2900" spc="105" b="1">
                <a:latin typeface="Trebuchet MS"/>
                <a:cs typeface="Trebuchet MS"/>
              </a:rPr>
              <a:t>the </a:t>
            </a:r>
            <a:r>
              <a:rPr dirty="0" sz="2900" spc="120" b="1">
                <a:latin typeface="Trebuchet MS"/>
                <a:cs typeface="Trebuchet MS"/>
              </a:rPr>
              <a:t>input </a:t>
            </a:r>
            <a:r>
              <a:rPr dirty="0" sz="2900" spc="150" b="1">
                <a:latin typeface="Trebuchet MS"/>
                <a:cs typeface="Trebuchet MS"/>
              </a:rPr>
              <a:t>image </a:t>
            </a:r>
            <a:r>
              <a:rPr dirty="0" sz="2900" spc="95" b="1">
                <a:latin typeface="Trebuchet MS"/>
                <a:cs typeface="Trebuchet MS"/>
              </a:rPr>
              <a:t>of </a:t>
            </a:r>
            <a:r>
              <a:rPr dirty="0" sz="2900" spc="25" b="1">
                <a:latin typeface="Trebuchet MS"/>
                <a:cs typeface="Trebuchet MS"/>
              </a:rPr>
              <a:t>size </a:t>
            </a:r>
            <a:r>
              <a:rPr dirty="0" sz="2900" spc="-65" b="1">
                <a:latin typeface="Trebuchet MS"/>
                <a:cs typeface="Trebuchet MS"/>
              </a:rPr>
              <a:t>300x300. </a:t>
            </a:r>
            <a:r>
              <a:rPr dirty="0" sz="2900" spc="70" b="1">
                <a:latin typeface="Trebuchet MS"/>
                <a:cs typeface="Trebuchet MS"/>
              </a:rPr>
              <a:t>However, </a:t>
            </a:r>
            <a:r>
              <a:rPr dirty="0" sz="2900" spc="80" b="1">
                <a:latin typeface="Trebuchet MS"/>
                <a:cs typeface="Trebuchet MS"/>
              </a:rPr>
              <a:t>all </a:t>
            </a:r>
            <a:r>
              <a:rPr dirty="0" sz="2900" spc="105" b="1">
                <a:latin typeface="Trebuchet MS"/>
                <a:cs typeface="Trebuchet MS"/>
              </a:rPr>
              <a:t>the </a:t>
            </a:r>
            <a:r>
              <a:rPr dirty="0" sz="2900" spc="155" b="1">
                <a:latin typeface="Trebuchet MS"/>
                <a:cs typeface="Trebuchet MS"/>
              </a:rPr>
              <a:t>images </a:t>
            </a:r>
            <a:r>
              <a:rPr dirty="0" sz="2900" spc="95" b="1">
                <a:latin typeface="Trebuchet MS"/>
                <a:cs typeface="Trebuchet MS"/>
              </a:rPr>
              <a:t>of </a:t>
            </a:r>
            <a:r>
              <a:rPr dirty="0" sz="2900" spc="105" b="1">
                <a:latin typeface="Trebuchet MS"/>
                <a:cs typeface="Trebuchet MS"/>
              </a:rPr>
              <a:t>the </a:t>
            </a:r>
            <a:r>
              <a:rPr dirty="0" sz="2900" spc="135" b="1">
                <a:latin typeface="Trebuchet MS"/>
                <a:cs typeface="Trebuchet MS"/>
              </a:rPr>
              <a:t>dataset </a:t>
            </a:r>
            <a:r>
              <a:rPr dirty="0" sz="2900" spc="100" b="1">
                <a:latin typeface="Trebuchet MS"/>
                <a:cs typeface="Trebuchet MS"/>
              </a:rPr>
              <a:t>are </a:t>
            </a:r>
            <a:r>
              <a:rPr dirty="0" sz="2900" spc="95" b="1">
                <a:latin typeface="Trebuchet MS"/>
                <a:cs typeface="Trebuchet MS"/>
              </a:rPr>
              <a:t>of </a:t>
            </a:r>
            <a:r>
              <a:rPr dirty="0" sz="2900" spc="100" b="1">
                <a:latin typeface="Trebuchet MS"/>
                <a:cs typeface="Trebuchet MS"/>
              </a:rPr>
              <a:t> </a:t>
            </a:r>
            <a:r>
              <a:rPr dirty="0" sz="2900" spc="70" b="1">
                <a:latin typeface="Trebuchet MS"/>
                <a:cs typeface="Trebuchet MS"/>
              </a:rPr>
              <a:t>different </a:t>
            </a:r>
            <a:r>
              <a:rPr dirty="0" sz="2900" spc="105" b="1">
                <a:latin typeface="Trebuchet MS"/>
                <a:cs typeface="Trebuchet MS"/>
              </a:rPr>
              <a:t>dimensions. </a:t>
            </a:r>
            <a:r>
              <a:rPr dirty="0" sz="2900" spc="40" b="1">
                <a:latin typeface="Trebuchet MS"/>
                <a:cs typeface="Trebuchet MS"/>
              </a:rPr>
              <a:t>Hence, </a:t>
            </a:r>
            <a:r>
              <a:rPr dirty="0" sz="2900" spc="100" b="1">
                <a:latin typeface="Trebuchet MS"/>
                <a:cs typeface="Trebuchet MS"/>
              </a:rPr>
              <a:t>they </a:t>
            </a:r>
            <a:r>
              <a:rPr dirty="0" sz="2900" spc="85" b="1">
                <a:latin typeface="Trebuchet MS"/>
                <a:cs typeface="Trebuchet MS"/>
              </a:rPr>
              <a:t>were </a:t>
            </a:r>
            <a:r>
              <a:rPr dirty="0" sz="2900" spc="80" b="1">
                <a:latin typeface="Trebuchet MS"/>
                <a:cs typeface="Trebuchet MS"/>
              </a:rPr>
              <a:t>all </a:t>
            </a:r>
            <a:r>
              <a:rPr dirty="0" sz="2900" spc="50" b="1">
                <a:latin typeface="Trebuchet MS"/>
                <a:cs typeface="Trebuchet MS"/>
              </a:rPr>
              <a:t>resized </a:t>
            </a:r>
            <a:r>
              <a:rPr dirty="0" sz="2900" spc="120" b="1">
                <a:latin typeface="Trebuchet MS"/>
                <a:cs typeface="Trebuchet MS"/>
              </a:rPr>
              <a:t>to </a:t>
            </a:r>
            <a:r>
              <a:rPr dirty="0" sz="2900" spc="105" b="1">
                <a:latin typeface="Trebuchet MS"/>
                <a:cs typeface="Trebuchet MS"/>
              </a:rPr>
              <a:t>the </a:t>
            </a:r>
            <a:r>
              <a:rPr dirty="0" sz="2900" spc="85" b="1">
                <a:latin typeface="Trebuchet MS"/>
                <a:cs typeface="Trebuchet MS"/>
              </a:rPr>
              <a:t>required </a:t>
            </a:r>
            <a:r>
              <a:rPr dirty="0" sz="2900" spc="100" b="1">
                <a:latin typeface="Trebuchet MS"/>
                <a:cs typeface="Trebuchet MS"/>
              </a:rPr>
              <a:t>dimension, </a:t>
            </a:r>
            <a:r>
              <a:rPr dirty="0" sz="2900" spc="85" b="1">
                <a:latin typeface="Trebuchet MS"/>
                <a:cs typeface="Trebuchet MS"/>
              </a:rPr>
              <a:t>for </a:t>
            </a:r>
            <a:r>
              <a:rPr dirty="0" sz="2900" spc="105" b="1">
                <a:latin typeface="Trebuchet MS"/>
                <a:cs typeface="Trebuchet MS"/>
              </a:rPr>
              <a:t>the </a:t>
            </a:r>
            <a:r>
              <a:rPr dirty="0" sz="2900" spc="110" b="1">
                <a:latin typeface="Trebuchet MS"/>
                <a:cs typeface="Trebuchet MS"/>
              </a:rPr>
              <a:t> </a:t>
            </a:r>
            <a:r>
              <a:rPr dirty="0" sz="2900" spc="70" b="1">
                <a:latin typeface="Trebuchet MS"/>
                <a:cs typeface="Trebuchet MS"/>
              </a:rPr>
              <a:t>different</a:t>
            </a:r>
            <a:r>
              <a:rPr dirty="0" sz="2900" spc="-130" b="1">
                <a:latin typeface="Trebuchet MS"/>
                <a:cs typeface="Trebuchet MS"/>
              </a:rPr>
              <a:t> </a:t>
            </a:r>
            <a:r>
              <a:rPr dirty="0" sz="2900" spc="85" b="1">
                <a:latin typeface="Trebuchet MS"/>
                <a:cs typeface="Trebuchet MS"/>
              </a:rPr>
              <a:t>models.</a:t>
            </a:r>
            <a:endParaRPr sz="2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400">
              <a:latin typeface="Trebuchet MS"/>
              <a:cs typeface="Trebuchet MS"/>
            </a:endParaRPr>
          </a:p>
          <a:p>
            <a:pPr marL="12700" marR="5080">
              <a:lnSpc>
                <a:spcPct val="114199"/>
              </a:lnSpc>
            </a:pPr>
            <a:r>
              <a:rPr dirty="0" u="heavy" sz="2900" spc="125" b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Normalisation:</a:t>
            </a:r>
            <a:r>
              <a:rPr dirty="0" sz="2900" spc="125" b="1">
                <a:latin typeface="Trebuchet MS"/>
                <a:cs typeface="Trebuchet MS"/>
              </a:rPr>
              <a:t>Normalization </a:t>
            </a:r>
            <a:r>
              <a:rPr dirty="0" sz="2900" spc="185" b="1">
                <a:latin typeface="Trebuchet MS"/>
                <a:cs typeface="Trebuchet MS"/>
              </a:rPr>
              <a:t>has </a:t>
            </a:r>
            <a:r>
              <a:rPr dirty="0" sz="2900" spc="135" b="1">
                <a:latin typeface="Trebuchet MS"/>
                <a:cs typeface="Trebuchet MS"/>
              </a:rPr>
              <a:t>also </a:t>
            </a:r>
            <a:r>
              <a:rPr dirty="0" sz="2900" spc="95" b="1">
                <a:latin typeface="Trebuchet MS"/>
                <a:cs typeface="Trebuchet MS"/>
              </a:rPr>
              <a:t>been </a:t>
            </a:r>
            <a:r>
              <a:rPr dirty="0" sz="2900" spc="110" b="1">
                <a:latin typeface="Trebuchet MS"/>
                <a:cs typeface="Trebuchet MS"/>
              </a:rPr>
              <a:t>performed </a:t>
            </a:r>
            <a:r>
              <a:rPr dirty="0" sz="2900" spc="165" b="1">
                <a:latin typeface="Trebuchet MS"/>
                <a:cs typeface="Trebuchet MS"/>
              </a:rPr>
              <a:t>on </a:t>
            </a:r>
            <a:r>
              <a:rPr dirty="0" sz="2900" spc="105" b="1">
                <a:latin typeface="Trebuchet MS"/>
                <a:cs typeface="Trebuchet MS"/>
              </a:rPr>
              <a:t>the </a:t>
            </a:r>
            <a:r>
              <a:rPr dirty="0" sz="2900" spc="155" b="1">
                <a:latin typeface="Trebuchet MS"/>
                <a:cs typeface="Trebuchet MS"/>
              </a:rPr>
              <a:t>data </a:t>
            </a:r>
            <a:r>
              <a:rPr dirty="0" sz="2900" spc="165" b="1">
                <a:latin typeface="Trebuchet MS"/>
                <a:cs typeface="Trebuchet MS"/>
              </a:rPr>
              <a:t>so </a:t>
            </a:r>
            <a:r>
              <a:rPr dirty="0" sz="2900" spc="140" b="1">
                <a:latin typeface="Trebuchet MS"/>
                <a:cs typeface="Trebuchet MS"/>
              </a:rPr>
              <a:t>that </a:t>
            </a:r>
            <a:r>
              <a:rPr dirty="0" sz="2900" spc="105" b="1">
                <a:latin typeface="Trebuchet MS"/>
                <a:cs typeface="Trebuchet MS"/>
              </a:rPr>
              <a:t>the </a:t>
            </a:r>
            <a:r>
              <a:rPr dirty="0" sz="2900" spc="40" b="1">
                <a:latin typeface="Trebuchet MS"/>
                <a:cs typeface="Trebuchet MS"/>
              </a:rPr>
              <a:t>effect </a:t>
            </a:r>
            <a:r>
              <a:rPr dirty="0" sz="2900" spc="95" b="1">
                <a:latin typeface="Trebuchet MS"/>
                <a:cs typeface="Trebuchet MS"/>
              </a:rPr>
              <a:t>of </a:t>
            </a:r>
            <a:r>
              <a:rPr dirty="0" sz="2900" spc="100" b="1">
                <a:latin typeface="Trebuchet MS"/>
                <a:cs typeface="Trebuchet MS"/>
              </a:rPr>
              <a:t> </a:t>
            </a:r>
            <a:r>
              <a:rPr dirty="0" sz="2900" spc="114" b="1">
                <a:latin typeface="Trebuchet MS"/>
                <a:cs typeface="Trebuchet MS"/>
              </a:rPr>
              <a:t>illumination</a:t>
            </a:r>
            <a:r>
              <a:rPr dirty="0" sz="2900" spc="-125" b="1">
                <a:latin typeface="Trebuchet MS"/>
                <a:cs typeface="Trebuchet MS"/>
              </a:rPr>
              <a:t> </a:t>
            </a:r>
            <a:r>
              <a:rPr dirty="0" sz="2900" spc="125" b="1">
                <a:latin typeface="Trebuchet MS"/>
                <a:cs typeface="Trebuchet MS"/>
              </a:rPr>
              <a:t>can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85" b="1">
                <a:latin typeface="Trebuchet MS"/>
                <a:cs typeface="Trebuchet MS"/>
              </a:rPr>
              <a:t>be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85" b="1">
                <a:latin typeface="Trebuchet MS"/>
                <a:cs typeface="Trebuchet MS"/>
              </a:rPr>
              <a:t>reduced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150" b="1">
                <a:latin typeface="Trebuchet MS"/>
                <a:cs typeface="Trebuchet MS"/>
              </a:rPr>
              <a:t>from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105" b="1">
                <a:latin typeface="Trebuchet MS"/>
                <a:cs typeface="Trebuchet MS"/>
              </a:rPr>
              <a:t>the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80" b="1">
                <a:latin typeface="Trebuchet MS"/>
                <a:cs typeface="Trebuchet MS"/>
              </a:rPr>
              <a:t>X-ray</a:t>
            </a:r>
            <a:r>
              <a:rPr dirty="0" sz="2900" spc="-125" b="1">
                <a:latin typeface="Trebuchet MS"/>
                <a:cs typeface="Trebuchet MS"/>
              </a:rPr>
              <a:t> </a:t>
            </a:r>
            <a:r>
              <a:rPr dirty="0" sz="2900" spc="130" b="1">
                <a:latin typeface="Trebuchet MS"/>
                <a:cs typeface="Trebuchet MS"/>
              </a:rPr>
              <a:t>scanned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100" b="1">
                <a:latin typeface="Trebuchet MS"/>
                <a:cs typeface="Trebuchet MS"/>
              </a:rPr>
              <a:t>images.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35" b="1">
                <a:latin typeface="Trebuchet MS"/>
                <a:cs typeface="Trebuchet MS"/>
              </a:rPr>
              <a:t>The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155" b="1">
                <a:latin typeface="Trebuchet MS"/>
                <a:cs typeface="Trebuchet MS"/>
              </a:rPr>
              <a:t>images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114" b="1">
                <a:latin typeface="Trebuchet MS"/>
                <a:cs typeface="Trebuchet MS"/>
              </a:rPr>
              <a:t>belonging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120" b="1">
                <a:latin typeface="Trebuchet MS"/>
                <a:cs typeface="Trebuchet MS"/>
              </a:rPr>
              <a:t>to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140" b="1">
                <a:latin typeface="Trebuchet MS"/>
                <a:cs typeface="Trebuchet MS"/>
              </a:rPr>
              <a:t>both </a:t>
            </a:r>
            <a:r>
              <a:rPr dirty="0" sz="2900" spc="145" b="1">
                <a:latin typeface="Trebuchet MS"/>
                <a:cs typeface="Trebuchet MS"/>
              </a:rPr>
              <a:t> </a:t>
            </a:r>
            <a:r>
              <a:rPr dirty="0" sz="2900" spc="105" b="1">
                <a:latin typeface="Trebuchet MS"/>
                <a:cs typeface="Trebuchet MS"/>
              </a:rPr>
              <a:t>the </a:t>
            </a:r>
            <a:r>
              <a:rPr dirty="0" sz="2900" spc="70" b="1">
                <a:latin typeface="Trebuchet MS"/>
                <a:cs typeface="Trebuchet MS"/>
              </a:rPr>
              <a:t>classes, </a:t>
            </a:r>
            <a:r>
              <a:rPr dirty="0" sz="2900" spc="-135" b="1">
                <a:latin typeface="Trebuchet MS"/>
                <a:cs typeface="Trebuchet MS"/>
              </a:rPr>
              <a:t>i.e., </a:t>
            </a:r>
            <a:r>
              <a:rPr dirty="0" sz="2900" spc="50" b="1">
                <a:latin typeface="Trebuchet MS"/>
                <a:cs typeface="Trebuchet MS"/>
              </a:rPr>
              <a:t>“Pneumonia” </a:t>
            </a:r>
            <a:r>
              <a:rPr dirty="0" sz="2900" spc="175" b="1">
                <a:latin typeface="Trebuchet MS"/>
                <a:cs typeface="Trebuchet MS"/>
              </a:rPr>
              <a:t>and </a:t>
            </a:r>
            <a:r>
              <a:rPr dirty="0" sz="2900" spc="40" b="1">
                <a:latin typeface="Trebuchet MS"/>
                <a:cs typeface="Trebuchet MS"/>
              </a:rPr>
              <a:t>“Normal” </a:t>
            </a:r>
            <a:r>
              <a:rPr dirty="0" sz="2900" spc="85" b="1">
                <a:latin typeface="Trebuchet MS"/>
                <a:cs typeface="Trebuchet MS"/>
              </a:rPr>
              <a:t>were </a:t>
            </a:r>
            <a:r>
              <a:rPr dirty="0" sz="2900" spc="45" b="1">
                <a:latin typeface="Trebuchet MS"/>
                <a:cs typeface="Trebuchet MS"/>
              </a:rPr>
              <a:t>visualized, </a:t>
            </a:r>
            <a:r>
              <a:rPr dirty="0" sz="2900" spc="110" b="1">
                <a:latin typeface="Trebuchet MS"/>
                <a:cs typeface="Trebuchet MS"/>
              </a:rPr>
              <a:t>which </a:t>
            </a:r>
            <a:r>
              <a:rPr dirty="0" sz="2900" spc="180" b="1">
                <a:latin typeface="Trebuchet MS"/>
                <a:cs typeface="Trebuchet MS"/>
              </a:rPr>
              <a:t>made </a:t>
            </a:r>
            <a:r>
              <a:rPr dirty="0" sz="2900" spc="55" b="1">
                <a:latin typeface="Trebuchet MS"/>
                <a:cs typeface="Trebuchet MS"/>
              </a:rPr>
              <a:t>it </a:t>
            </a:r>
            <a:r>
              <a:rPr dirty="0" sz="2900" spc="65" b="1">
                <a:latin typeface="Trebuchet MS"/>
                <a:cs typeface="Trebuchet MS"/>
              </a:rPr>
              <a:t>clear </a:t>
            </a:r>
            <a:r>
              <a:rPr dirty="0" sz="2900" spc="140" b="1">
                <a:latin typeface="Trebuchet MS"/>
                <a:cs typeface="Trebuchet MS"/>
              </a:rPr>
              <a:t>that </a:t>
            </a:r>
            <a:r>
              <a:rPr dirty="0" sz="2900" spc="105" b="1">
                <a:latin typeface="Trebuchet MS"/>
                <a:cs typeface="Trebuchet MS"/>
              </a:rPr>
              <a:t>the </a:t>
            </a:r>
            <a:r>
              <a:rPr dirty="0" sz="2900" spc="110" b="1">
                <a:latin typeface="Trebuchet MS"/>
                <a:cs typeface="Trebuchet MS"/>
              </a:rPr>
              <a:t> </a:t>
            </a:r>
            <a:r>
              <a:rPr dirty="0" sz="2900" spc="155" b="1">
                <a:latin typeface="Trebuchet MS"/>
                <a:cs typeface="Trebuchet MS"/>
              </a:rPr>
              <a:t>data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100" b="1">
                <a:latin typeface="Trebuchet MS"/>
                <a:cs typeface="Trebuchet MS"/>
              </a:rPr>
              <a:t>is</a:t>
            </a:r>
            <a:r>
              <a:rPr dirty="0" sz="2900" spc="-114" b="1">
                <a:latin typeface="Trebuchet MS"/>
                <a:cs typeface="Trebuchet MS"/>
              </a:rPr>
              <a:t> </a:t>
            </a:r>
            <a:r>
              <a:rPr dirty="0" sz="2900" spc="90" b="1">
                <a:latin typeface="Trebuchet MS"/>
                <a:cs typeface="Trebuchet MS"/>
              </a:rPr>
              <a:t>imbalanced,</a:t>
            </a:r>
            <a:r>
              <a:rPr dirty="0" sz="2900" spc="-114" b="1">
                <a:latin typeface="Trebuchet MS"/>
                <a:cs typeface="Trebuchet MS"/>
              </a:rPr>
              <a:t> </a:t>
            </a:r>
            <a:r>
              <a:rPr dirty="0" sz="2900" spc="165" b="1">
                <a:latin typeface="Trebuchet MS"/>
                <a:cs typeface="Trebuchet MS"/>
              </a:rPr>
              <a:t>so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114" b="1">
                <a:latin typeface="Trebuchet MS"/>
                <a:cs typeface="Trebuchet MS"/>
              </a:rPr>
              <a:t>we</a:t>
            </a:r>
            <a:r>
              <a:rPr dirty="0" sz="2900" spc="-114" b="1">
                <a:latin typeface="Trebuchet MS"/>
                <a:cs typeface="Trebuchet MS"/>
              </a:rPr>
              <a:t> </a:t>
            </a:r>
            <a:r>
              <a:rPr dirty="0" sz="2900" spc="135" b="1">
                <a:latin typeface="Trebuchet MS"/>
                <a:cs typeface="Trebuchet MS"/>
              </a:rPr>
              <a:t>used</a:t>
            </a:r>
            <a:r>
              <a:rPr dirty="0" sz="2900" spc="-114" b="1">
                <a:latin typeface="Trebuchet MS"/>
                <a:cs typeface="Trebuchet MS"/>
              </a:rPr>
              <a:t> </a:t>
            </a:r>
            <a:r>
              <a:rPr dirty="0" sz="2900" spc="150" b="1">
                <a:latin typeface="Trebuchet MS"/>
                <a:cs typeface="Trebuchet MS"/>
              </a:rPr>
              <a:t>image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150" b="1">
                <a:latin typeface="Trebuchet MS"/>
                <a:cs typeface="Trebuchet MS"/>
              </a:rPr>
              <a:t>augmentation</a:t>
            </a:r>
            <a:r>
              <a:rPr dirty="0" sz="2900" spc="-114" b="1">
                <a:latin typeface="Trebuchet MS"/>
                <a:cs typeface="Trebuchet MS"/>
              </a:rPr>
              <a:t> </a:t>
            </a:r>
            <a:r>
              <a:rPr dirty="0" sz="2900" spc="120" b="1">
                <a:latin typeface="Trebuchet MS"/>
                <a:cs typeface="Trebuchet MS"/>
              </a:rPr>
              <a:t>to</a:t>
            </a:r>
            <a:r>
              <a:rPr dirty="0" sz="2900" spc="-114" b="1">
                <a:latin typeface="Trebuchet MS"/>
                <a:cs typeface="Trebuchet MS"/>
              </a:rPr>
              <a:t> </a:t>
            </a:r>
            <a:r>
              <a:rPr dirty="0" sz="2900" spc="100" b="1">
                <a:latin typeface="Trebuchet MS"/>
                <a:cs typeface="Trebuchet MS"/>
              </a:rPr>
              <a:t>get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200" b="1">
                <a:latin typeface="Trebuchet MS"/>
                <a:cs typeface="Trebuchet MS"/>
              </a:rPr>
              <a:t>a</a:t>
            </a:r>
            <a:r>
              <a:rPr dirty="0" sz="2900" spc="-114" b="1">
                <a:latin typeface="Trebuchet MS"/>
                <a:cs typeface="Trebuchet MS"/>
              </a:rPr>
              <a:t> </a:t>
            </a:r>
            <a:r>
              <a:rPr dirty="0" sz="2900" spc="80" b="1">
                <a:latin typeface="Trebuchet MS"/>
                <a:cs typeface="Trebuchet MS"/>
              </a:rPr>
              <a:t>better</a:t>
            </a:r>
            <a:r>
              <a:rPr dirty="0" sz="2900" spc="-114" b="1">
                <a:latin typeface="Trebuchet MS"/>
                <a:cs typeface="Trebuchet MS"/>
              </a:rPr>
              <a:t> </a:t>
            </a:r>
            <a:r>
              <a:rPr dirty="0" sz="2900" spc="105" b="1">
                <a:latin typeface="Trebuchet MS"/>
                <a:cs typeface="Trebuchet MS"/>
              </a:rPr>
              <a:t>distribution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95" b="1">
                <a:latin typeface="Trebuchet MS"/>
                <a:cs typeface="Trebuchet MS"/>
              </a:rPr>
              <a:t>of</a:t>
            </a:r>
            <a:r>
              <a:rPr dirty="0" sz="2900" spc="-114" b="1">
                <a:latin typeface="Trebuchet MS"/>
                <a:cs typeface="Trebuchet MS"/>
              </a:rPr>
              <a:t> </a:t>
            </a:r>
            <a:r>
              <a:rPr dirty="0" sz="2900" spc="155" b="1">
                <a:latin typeface="Trebuchet MS"/>
                <a:cs typeface="Trebuchet MS"/>
              </a:rPr>
              <a:t>data</a:t>
            </a:r>
            <a:r>
              <a:rPr dirty="0" sz="2900" spc="-114" b="1">
                <a:latin typeface="Trebuchet MS"/>
                <a:cs typeface="Trebuchet MS"/>
              </a:rPr>
              <a:t> </a:t>
            </a:r>
            <a:r>
              <a:rPr dirty="0" sz="2900" spc="175" b="1">
                <a:latin typeface="Trebuchet MS"/>
                <a:cs typeface="Trebuchet MS"/>
              </a:rPr>
              <a:t>and </a:t>
            </a:r>
            <a:r>
              <a:rPr dirty="0" sz="2900" spc="-860" b="1">
                <a:latin typeface="Trebuchet MS"/>
                <a:cs typeface="Trebuchet MS"/>
              </a:rPr>
              <a:t> </a:t>
            </a:r>
            <a:r>
              <a:rPr dirty="0" sz="2900" spc="95" b="1">
                <a:latin typeface="Trebuchet MS"/>
                <a:cs typeface="Trebuchet MS"/>
              </a:rPr>
              <a:t>prevent</a:t>
            </a:r>
            <a:r>
              <a:rPr dirty="0" sz="2900" spc="-125" b="1">
                <a:latin typeface="Trebuchet MS"/>
                <a:cs typeface="Trebuchet MS"/>
              </a:rPr>
              <a:t> </a:t>
            </a:r>
            <a:r>
              <a:rPr dirty="0" sz="2900" spc="85" b="1">
                <a:latin typeface="Trebuchet MS"/>
                <a:cs typeface="Trebuchet MS"/>
              </a:rPr>
              <a:t>overfitting</a:t>
            </a:r>
            <a:r>
              <a:rPr dirty="0" sz="2900" spc="-125" b="1">
                <a:latin typeface="Trebuchet MS"/>
                <a:cs typeface="Trebuchet MS"/>
              </a:rPr>
              <a:t> </a:t>
            </a:r>
            <a:r>
              <a:rPr dirty="0" sz="2900" spc="175" b="1">
                <a:latin typeface="Trebuchet MS"/>
                <a:cs typeface="Trebuchet MS"/>
              </a:rPr>
              <a:t>and</a:t>
            </a:r>
            <a:r>
              <a:rPr dirty="0" sz="2900" spc="-125" b="1">
                <a:latin typeface="Trebuchet MS"/>
                <a:cs typeface="Trebuchet MS"/>
              </a:rPr>
              <a:t> </a:t>
            </a:r>
            <a:r>
              <a:rPr dirty="0" sz="2900" spc="160" b="1">
                <a:latin typeface="Trebuchet MS"/>
                <a:cs typeface="Trebuchet MS"/>
              </a:rPr>
              <a:t>thus</a:t>
            </a:r>
            <a:r>
              <a:rPr dirty="0" sz="2900" spc="-125" b="1">
                <a:latin typeface="Trebuchet MS"/>
                <a:cs typeface="Trebuchet MS"/>
              </a:rPr>
              <a:t> </a:t>
            </a:r>
            <a:r>
              <a:rPr dirty="0" sz="2900" spc="185" b="1">
                <a:latin typeface="Trebuchet MS"/>
                <a:cs typeface="Trebuchet MS"/>
              </a:rPr>
              <a:t>making</a:t>
            </a:r>
            <a:r>
              <a:rPr dirty="0" sz="2900" spc="-125" b="1">
                <a:latin typeface="Trebuchet MS"/>
                <a:cs typeface="Trebuchet MS"/>
              </a:rPr>
              <a:t> </a:t>
            </a:r>
            <a:r>
              <a:rPr dirty="0" sz="2900" spc="130" b="1">
                <a:latin typeface="Trebuchet MS"/>
                <a:cs typeface="Trebuchet MS"/>
              </a:rPr>
              <a:t>our</a:t>
            </a:r>
            <a:r>
              <a:rPr dirty="0" sz="2900" spc="-125" b="1">
                <a:latin typeface="Trebuchet MS"/>
                <a:cs typeface="Trebuchet MS"/>
              </a:rPr>
              <a:t> </a:t>
            </a:r>
            <a:r>
              <a:rPr dirty="0" sz="2900" spc="135" b="1">
                <a:latin typeface="Trebuchet MS"/>
                <a:cs typeface="Trebuchet MS"/>
              </a:rPr>
              <a:t>model</a:t>
            </a:r>
            <a:r>
              <a:rPr dirty="0" sz="2900" spc="-125" b="1">
                <a:latin typeface="Trebuchet MS"/>
                <a:cs typeface="Trebuchet MS"/>
              </a:rPr>
              <a:t> </a:t>
            </a:r>
            <a:r>
              <a:rPr dirty="0" sz="2900" spc="145" b="1">
                <a:latin typeface="Trebuchet MS"/>
                <a:cs typeface="Trebuchet MS"/>
              </a:rPr>
              <a:t>more</a:t>
            </a:r>
            <a:r>
              <a:rPr dirty="0" sz="2900" spc="-125" b="1">
                <a:latin typeface="Trebuchet MS"/>
                <a:cs typeface="Trebuchet MS"/>
              </a:rPr>
              <a:t> </a:t>
            </a:r>
            <a:r>
              <a:rPr dirty="0" sz="2900" spc="80" b="1">
                <a:latin typeface="Trebuchet MS"/>
                <a:cs typeface="Trebuchet MS"/>
              </a:rPr>
              <a:t>robust.</a:t>
            </a:r>
            <a:endParaRPr sz="2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400">
              <a:latin typeface="Trebuchet MS"/>
              <a:cs typeface="Trebuchet MS"/>
            </a:endParaRPr>
          </a:p>
          <a:p>
            <a:pPr marL="12700" marR="717550">
              <a:lnSpc>
                <a:spcPct val="114199"/>
              </a:lnSpc>
            </a:pPr>
            <a:r>
              <a:rPr dirty="0" u="heavy" sz="2900" spc="160" b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RGB </a:t>
            </a:r>
            <a:r>
              <a:rPr dirty="0" u="heavy" sz="2900" spc="120" b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to</a:t>
            </a:r>
            <a:r>
              <a:rPr dirty="0" sz="2900" spc="120" b="1">
                <a:latin typeface="Trebuchet MS"/>
                <a:cs typeface="Trebuchet MS"/>
              </a:rPr>
              <a:t> </a:t>
            </a:r>
            <a:r>
              <a:rPr dirty="0" sz="2900" spc="130" b="1">
                <a:latin typeface="Trebuchet MS"/>
                <a:cs typeface="Trebuchet MS"/>
              </a:rPr>
              <a:t>gray </a:t>
            </a:r>
            <a:r>
              <a:rPr dirty="0" sz="2900" spc="85" b="1">
                <a:latin typeface="Trebuchet MS"/>
                <a:cs typeface="Trebuchet MS"/>
              </a:rPr>
              <a:t>scale </a:t>
            </a:r>
            <a:r>
              <a:rPr dirty="0" sz="2900" spc="70" b="1">
                <a:latin typeface="Trebuchet MS"/>
                <a:cs typeface="Trebuchet MS"/>
              </a:rPr>
              <a:t>conversion: </a:t>
            </a:r>
            <a:r>
              <a:rPr dirty="0" sz="2900" spc="35" b="1">
                <a:latin typeface="Trebuchet MS"/>
                <a:cs typeface="Trebuchet MS"/>
              </a:rPr>
              <a:t>The </a:t>
            </a:r>
            <a:r>
              <a:rPr dirty="0" sz="2900" spc="155" b="1">
                <a:latin typeface="Trebuchet MS"/>
                <a:cs typeface="Trebuchet MS"/>
              </a:rPr>
              <a:t>images </a:t>
            </a:r>
            <a:r>
              <a:rPr dirty="0" sz="2900" spc="85" b="1">
                <a:latin typeface="Trebuchet MS"/>
                <a:cs typeface="Trebuchet MS"/>
              </a:rPr>
              <a:t>were </a:t>
            </a:r>
            <a:r>
              <a:rPr dirty="0" sz="2900" spc="90" b="1">
                <a:latin typeface="Trebuchet MS"/>
                <a:cs typeface="Trebuchet MS"/>
              </a:rPr>
              <a:t>converted </a:t>
            </a:r>
            <a:r>
              <a:rPr dirty="0" sz="2900" spc="120" b="1">
                <a:latin typeface="Trebuchet MS"/>
                <a:cs typeface="Trebuchet MS"/>
              </a:rPr>
              <a:t>to </a:t>
            </a:r>
            <a:r>
              <a:rPr dirty="0" sz="2900" spc="75" b="1">
                <a:latin typeface="Trebuchet MS"/>
                <a:cs typeface="Trebuchet MS"/>
              </a:rPr>
              <a:t>Grayscale,to reduce </a:t>
            </a:r>
            <a:r>
              <a:rPr dirty="0" sz="2900" spc="105" b="1">
                <a:latin typeface="Trebuchet MS"/>
                <a:cs typeface="Trebuchet MS"/>
              </a:rPr>
              <a:t>the </a:t>
            </a:r>
            <a:r>
              <a:rPr dirty="0" sz="2900" spc="110" b="1">
                <a:latin typeface="Trebuchet MS"/>
                <a:cs typeface="Trebuchet MS"/>
              </a:rPr>
              <a:t> </a:t>
            </a:r>
            <a:r>
              <a:rPr dirty="0" sz="2900" spc="95" b="1">
                <a:latin typeface="Trebuchet MS"/>
                <a:cs typeface="Trebuchet MS"/>
              </a:rPr>
              <a:t>complexity</a:t>
            </a:r>
            <a:r>
              <a:rPr dirty="0" sz="2900" spc="-125" b="1">
                <a:latin typeface="Trebuchet MS"/>
                <a:cs typeface="Trebuchet MS"/>
              </a:rPr>
              <a:t> </a:t>
            </a:r>
            <a:r>
              <a:rPr dirty="0" sz="2900" spc="95" b="1">
                <a:latin typeface="Trebuchet MS"/>
                <a:cs typeface="Trebuchet MS"/>
              </a:rPr>
              <a:t>of</a:t>
            </a:r>
            <a:r>
              <a:rPr dirty="0" sz="2900" spc="-125" b="1">
                <a:latin typeface="Trebuchet MS"/>
                <a:cs typeface="Trebuchet MS"/>
              </a:rPr>
              <a:t> </a:t>
            </a:r>
            <a:r>
              <a:rPr dirty="0" sz="2900" spc="105" b="1">
                <a:latin typeface="Trebuchet MS"/>
                <a:cs typeface="Trebuchet MS"/>
              </a:rPr>
              <a:t>the</a:t>
            </a:r>
            <a:r>
              <a:rPr dirty="0" sz="2900" spc="-125" b="1">
                <a:latin typeface="Trebuchet MS"/>
                <a:cs typeface="Trebuchet MS"/>
              </a:rPr>
              <a:t> </a:t>
            </a:r>
            <a:r>
              <a:rPr dirty="0" sz="2900" spc="150" b="1">
                <a:latin typeface="Trebuchet MS"/>
                <a:cs typeface="Trebuchet MS"/>
              </a:rPr>
              <a:t>image</a:t>
            </a:r>
            <a:r>
              <a:rPr dirty="0" sz="2900" spc="-125" b="1">
                <a:latin typeface="Trebuchet MS"/>
                <a:cs typeface="Trebuchet MS"/>
              </a:rPr>
              <a:t> </a:t>
            </a:r>
            <a:r>
              <a:rPr dirty="0" sz="2900" spc="114" b="1">
                <a:latin typeface="Trebuchet MS"/>
                <a:cs typeface="Trebuchet MS"/>
              </a:rPr>
              <a:t>by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130" b="1">
                <a:latin typeface="Trebuchet MS"/>
                <a:cs typeface="Trebuchet MS"/>
              </a:rPr>
              <a:t>removing</a:t>
            </a:r>
            <a:r>
              <a:rPr dirty="0" sz="2900" spc="-125" b="1">
                <a:latin typeface="Trebuchet MS"/>
                <a:cs typeface="Trebuchet MS"/>
              </a:rPr>
              <a:t> </a:t>
            </a:r>
            <a:r>
              <a:rPr dirty="0" sz="2900" spc="75" b="1">
                <a:latin typeface="Trebuchet MS"/>
                <a:cs typeface="Trebuchet MS"/>
              </a:rPr>
              <a:t>color</a:t>
            </a:r>
            <a:r>
              <a:rPr dirty="0" sz="2900" spc="-125" b="1">
                <a:latin typeface="Trebuchet MS"/>
                <a:cs typeface="Trebuchet MS"/>
              </a:rPr>
              <a:t> </a:t>
            </a:r>
            <a:r>
              <a:rPr dirty="0" sz="2900" spc="130" b="1">
                <a:latin typeface="Trebuchet MS"/>
                <a:cs typeface="Trebuchet MS"/>
              </a:rPr>
              <a:t>information</a:t>
            </a:r>
            <a:r>
              <a:rPr dirty="0" sz="2900" spc="-125" b="1">
                <a:latin typeface="Trebuchet MS"/>
                <a:cs typeface="Trebuchet MS"/>
              </a:rPr>
              <a:t> </a:t>
            </a:r>
            <a:r>
              <a:rPr dirty="0" sz="2900" spc="175" b="1">
                <a:latin typeface="Trebuchet MS"/>
                <a:cs typeface="Trebuchet MS"/>
              </a:rPr>
              <a:t>and</a:t>
            </a:r>
            <a:r>
              <a:rPr dirty="0" sz="2900" spc="-125" b="1">
                <a:latin typeface="Trebuchet MS"/>
                <a:cs typeface="Trebuchet MS"/>
              </a:rPr>
              <a:t> </a:t>
            </a:r>
            <a:r>
              <a:rPr dirty="0" sz="2900" spc="100" b="1">
                <a:latin typeface="Trebuchet MS"/>
                <a:cs typeface="Trebuchet MS"/>
              </a:rPr>
              <a:t>representing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105" b="1">
                <a:latin typeface="Trebuchet MS"/>
                <a:cs typeface="Trebuchet MS"/>
              </a:rPr>
              <a:t>the</a:t>
            </a:r>
            <a:r>
              <a:rPr dirty="0" sz="2900" spc="-125" b="1">
                <a:latin typeface="Trebuchet MS"/>
                <a:cs typeface="Trebuchet MS"/>
              </a:rPr>
              <a:t> </a:t>
            </a:r>
            <a:r>
              <a:rPr dirty="0" sz="2900" spc="150" b="1">
                <a:latin typeface="Trebuchet MS"/>
                <a:cs typeface="Trebuchet MS"/>
              </a:rPr>
              <a:t>image</a:t>
            </a:r>
            <a:r>
              <a:rPr dirty="0" sz="2900" spc="-125" b="1">
                <a:latin typeface="Trebuchet MS"/>
                <a:cs typeface="Trebuchet MS"/>
              </a:rPr>
              <a:t> </a:t>
            </a:r>
            <a:r>
              <a:rPr dirty="0" sz="2900" spc="100" b="1">
                <a:latin typeface="Trebuchet MS"/>
                <a:cs typeface="Trebuchet MS"/>
              </a:rPr>
              <a:t>in</a:t>
            </a:r>
            <a:r>
              <a:rPr dirty="0" sz="2900" spc="-125" b="1">
                <a:latin typeface="Trebuchet MS"/>
                <a:cs typeface="Trebuchet MS"/>
              </a:rPr>
              <a:t> </a:t>
            </a:r>
            <a:r>
              <a:rPr dirty="0" sz="2900" spc="200" b="1">
                <a:latin typeface="Trebuchet MS"/>
                <a:cs typeface="Trebuchet MS"/>
              </a:rPr>
              <a:t>a </a:t>
            </a:r>
            <a:r>
              <a:rPr dirty="0" sz="2900" spc="-860" b="1">
                <a:latin typeface="Trebuchet MS"/>
                <a:cs typeface="Trebuchet MS"/>
              </a:rPr>
              <a:t> </a:t>
            </a:r>
            <a:r>
              <a:rPr dirty="0" sz="2900" spc="70" b="1">
                <a:latin typeface="Trebuchet MS"/>
                <a:cs typeface="Trebuchet MS"/>
              </a:rPr>
              <a:t>simpler,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145" b="1">
                <a:latin typeface="Trebuchet MS"/>
                <a:cs typeface="Trebuchet MS"/>
              </a:rPr>
              <a:t>more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130" b="1">
                <a:latin typeface="Trebuchet MS"/>
                <a:cs typeface="Trebuchet MS"/>
              </a:rPr>
              <a:t>compact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70" b="1">
                <a:latin typeface="Trebuchet MS"/>
                <a:cs typeface="Trebuchet MS"/>
              </a:rPr>
              <a:t>form.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65" b="1">
                <a:latin typeface="Trebuchet MS"/>
                <a:cs typeface="Trebuchet MS"/>
              </a:rPr>
              <a:t>This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125" b="1">
                <a:latin typeface="Trebuchet MS"/>
                <a:cs typeface="Trebuchet MS"/>
              </a:rPr>
              <a:t>can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190" b="1">
                <a:latin typeface="Trebuchet MS"/>
                <a:cs typeface="Trebuchet MS"/>
              </a:rPr>
              <a:t>make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55" b="1">
                <a:latin typeface="Trebuchet MS"/>
                <a:cs typeface="Trebuchet MS"/>
              </a:rPr>
              <a:t>it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85" b="1">
                <a:latin typeface="Trebuchet MS"/>
                <a:cs typeface="Trebuchet MS"/>
              </a:rPr>
              <a:t>easier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120" b="1">
                <a:latin typeface="Trebuchet MS"/>
                <a:cs typeface="Trebuchet MS"/>
              </a:rPr>
              <a:t>to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105" b="1">
                <a:latin typeface="Trebuchet MS"/>
                <a:cs typeface="Trebuchet MS"/>
              </a:rPr>
              <a:t>process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175" b="1">
                <a:latin typeface="Trebuchet MS"/>
                <a:cs typeface="Trebuchet MS"/>
              </a:rPr>
              <a:t>and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85" b="1">
                <a:latin typeface="Trebuchet MS"/>
                <a:cs typeface="Trebuchet MS"/>
              </a:rPr>
              <a:t>analyze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105" b="1">
                <a:latin typeface="Trebuchet MS"/>
                <a:cs typeface="Trebuchet MS"/>
              </a:rPr>
              <a:t>the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85" b="1">
                <a:latin typeface="Trebuchet MS"/>
                <a:cs typeface="Trebuchet MS"/>
              </a:rPr>
              <a:t>image, </a:t>
            </a:r>
            <a:r>
              <a:rPr dirty="0" sz="2900" spc="90" b="1">
                <a:latin typeface="Trebuchet MS"/>
                <a:cs typeface="Trebuchet MS"/>
              </a:rPr>
              <a:t> particularly</a:t>
            </a:r>
            <a:r>
              <a:rPr dirty="0" sz="2900" spc="-125" b="1">
                <a:latin typeface="Trebuchet MS"/>
                <a:cs typeface="Trebuchet MS"/>
              </a:rPr>
              <a:t> </a:t>
            </a:r>
            <a:r>
              <a:rPr dirty="0" sz="2900" spc="100" b="1">
                <a:latin typeface="Trebuchet MS"/>
                <a:cs typeface="Trebuchet MS"/>
              </a:rPr>
              <a:t>in</a:t>
            </a:r>
            <a:r>
              <a:rPr dirty="0" sz="2900" spc="-125" b="1">
                <a:latin typeface="Trebuchet MS"/>
                <a:cs typeface="Trebuchet MS"/>
              </a:rPr>
              <a:t> </a:t>
            </a:r>
            <a:r>
              <a:rPr dirty="0" sz="2900" spc="130" b="1">
                <a:latin typeface="Trebuchet MS"/>
                <a:cs typeface="Trebuchet MS"/>
              </a:rPr>
              <a:t>situations</a:t>
            </a:r>
            <a:r>
              <a:rPr dirty="0" sz="2900" spc="-125" b="1">
                <a:latin typeface="Trebuchet MS"/>
                <a:cs typeface="Trebuchet MS"/>
              </a:rPr>
              <a:t> </a:t>
            </a:r>
            <a:r>
              <a:rPr dirty="0" sz="2900" spc="100" b="1">
                <a:latin typeface="Trebuchet MS"/>
                <a:cs typeface="Trebuchet MS"/>
              </a:rPr>
              <a:t>where</a:t>
            </a:r>
            <a:r>
              <a:rPr dirty="0" sz="2900" spc="-125" b="1">
                <a:latin typeface="Trebuchet MS"/>
                <a:cs typeface="Trebuchet MS"/>
              </a:rPr>
              <a:t> </a:t>
            </a:r>
            <a:r>
              <a:rPr dirty="0" sz="2900" spc="75" b="1">
                <a:latin typeface="Trebuchet MS"/>
                <a:cs typeface="Trebuchet MS"/>
              </a:rPr>
              <a:t>color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130" b="1">
                <a:latin typeface="Trebuchet MS"/>
                <a:cs typeface="Trebuchet MS"/>
              </a:rPr>
              <a:t>information</a:t>
            </a:r>
            <a:r>
              <a:rPr dirty="0" sz="2900" spc="-125" b="1">
                <a:latin typeface="Trebuchet MS"/>
                <a:cs typeface="Trebuchet MS"/>
              </a:rPr>
              <a:t> </a:t>
            </a:r>
            <a:r>
              <a:rPr dirty="0" sz="2900" spc="100" b="1">
                <a:latin typeface="Trebuchet MS"/>
                <a:cs typeface="Trebuchet MS"/>
              </a:rPr>
              <a:t>is</a:t>
            </a:r>
            <a:r>
              <a:rPr dirty="0" sz="2900" spc="-125" b="1">
                <a:latin typeface="Trebuchet MS"/>
                <a:cs typeface="Trebuchet MS"/>
              </a:rPr>
              <a:t> </a:t>
            </a:r>
            <a:r>
              <a:rPr dirty="0" sz="2900" spc="140" b="1">
                <a:latin typeface="Trebuchet MS"/>
                <a:cs typeface="Trebuchet MS"/>
              </a:rPr>
              <a:t>not</a:t>
            </a:r>
            <a:r>
              <a:rPr dirty="0" sz="2900" spc="-125" b="1">
                <a:latin typeface="Trebuchet MS"/>
                <a:cs typeface="Trebuchet MS"/>
              </a:rPr>
              <a:t> </a:t>
            </a:r>
            <a:r>
              <a:rPr dirty="0" sz="2900" spc="105" b="1">
                <a:latin typeface="Trebuchet MS"/>
                <a:cs typeface="Trebuchet MS"/>
              </a:rPr>
              <a:t>necessary</a:t>
            </a:r>
            <a:r>
              <a:rPr dirty="0" sz="2900" spc="-125" b="1">
                <a:latin typeface="Trebuchet MS"/>
                <a:cs typeface="Trebuchet MS"/>
              </a:rPr>
              <a:t> </a:t>
            </a:r>
            <a:r>
              <a:rPr dirty="0" sz="2900" spc="105" b="1">
                <a:latin typeface="Trebuchet MS"/>
                <a:cs typeface="Trebuchet MS"/>
              </a:rPr>
              <a:t>or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55" b="1">
                <a:latin typeface="Trebuchet MS"/>
                <a:cs typeface="Trebuchet MS"/>
              </a:rPr>
              <a:t>relevant.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8986" y="718120"/>
            <a:ext cx="2144395" cy="38100"/>
          </a:xfrm>
          <a:custGeom>
            <a:avLst/>
            <a:gdLst/>
            <a:ahLst/>
            <a:cxnLst/>
            <a:rect l="l" t="t" r="r" b="b"/>
            <a:pathLst>
              <a:path w="2144395" h="38100">
                <a:moveTo>
                  <a:pt x="2143937" y="0"/>
                </a:moveTo>
                <a:lnTo>
                  <a:pt x="2061730" y="0"/>
                </a:lnTo>
                <a:lnTo>
                  <a:pt x="0" y="0"/>
                </a:lnTo>
                <a:lnTo>
                  <a:pt x="0" y="38100"/>
                </a:lnTo>
                <a:lnTo>
                  <a:pt x="2061730" y="38100"/>
                </a:lnTo>
                <a:lnTo>
                  <a:pt x="2143937" y="38100"/>
                </a:lnTo>
                <a:lnTo>
                  <a:pt x="21439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98277" y="271545"/>
            <a:ext cx="4667885" cy="511809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u="heavy" sz="3200" spc="17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Dataset</a:t>
            </a:r>
            <a:r>
              <a:rPr dirty="0" u="heavy" sz="3200" spc="-185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heavy" sz="3200" spc="85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Pre</a:t>
            </a:r>
            <a:r>
              <a:rPr dirty="0" sz="3200" spc="85">
                <a:solidFill>
                  <a:srgbClr val="000000"/>
                </a:solidFill>
              </a:rPr>
              <a:t>processing:</a:t>
            </a:r>
            <a:endParaRPr sz="3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5302" y="2161222"/>
            <a:ext cx="123824" cy="1238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5302" y="2799397"/>
            <a:ext cx="123824" cy="123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5302" y="6628447"/>
            <a:ext cx="123824" cy="12382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22462" y="1764760"/>
            <a:ext cx="16609060" cy="7683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4400"/>
              </a:lnSpc>
              <a:spcBef>
                <a:spcPts val="100"/>
              </a:spcBef>
            </a:pPr>
            <a:r>
              <a:rPr dirty="0" sz="2900" spc="295" b="1">
                <a:latin typeface="Trebuchet MS"/>
                <a:cs typeface="Trebuchet MS"/>
              </a:rPr>
              <a:t>CNN </a:t>
            </a:r>
            <a:r>
              <a:rPr dirty="0" sz="2900" spc="120" b="1">
                <a:latin typeface="Trebuchet MS"/>
                <a:cs typeface="Trebuchet MS"/>
              </a:rPr>
              <a:t>with </a:t>
            </a:r>
            <a:r>
              <a:rPr dirty="0" sz="2900" spc="35" b="1">
                <a:latin typeface="Trebuchet MS"/>
                <a:cs typeface="Trebuchet MS"/>
              </a:rPr>
              <a:t>Resnet50, </a:t>
            </a:r>
            <a:r>
              <a:rPr dirty="0" sz="2900" spc="50" b="1">
                <a:latin typeface="Trebuchet MS"/>
                <a:cs typeface="Trebuchet MS"/>
              </a:rPr>
              <a:t>VGG19 </a:t>
            </a:r>
            <a:r>
              <a:rPr dirty="0" sz="2900" spc="175" b="1">
                <a:latin typeface="Trebuchet MS"/>
                <a:cs typeface="Trebuchet MS"/>
              </a:rPr>
              <a:t>and </a:t>
            </a:r>
            <a:r>
              <a:rPr dirty="0" sz="2900" spc="85" b="1">
                <a:latin typeface="Trebuchet MS"/>
                <a:cs typeface="Trebuchet MS"/>
              </a:rPr>
              <a:t>InceptionV3 </a:t>
            </a:r>
            <a:r>
              <a:rPr dirty="0" sz="2900" spc="80" b="1">
                <a:latin typeface="Trebuchet MS"/>
                <a:cs typeface="Trebuchet MS"/>
              </a:rPr>
              <a:t>architecture </a:t>
            </a:r>
            <a:r>
              <a:rPr dirty="0" sz="2900" spc="190" b="1">
                <a:latin typeface="Trebuchet MS"/>
                <a:cs typeface="Trebuchet MS"/>
              </a:rPr>
              <a:t>was </a:t>
            </a:r>
            <a:r>
              <a:rPr dirty="0" sz="2900" spc="90" b="1">
                <a:latin typeface="Trebuchet MS"/>
                <a:cs typeface="Trebuchet MS"/>
              </a:rPr>
              <a:t>built </a:t>
            </a:r>
            <a:r>
              <a:rPr dirty="0" sz="2900" spc="120" b="1">
                <a:latin typeface="Trebuchet MS"/>
                <a:cs typeface="Trebuchet MS"/>
              </a:rPr>
              <a:t>to </a:t>
            </a:r>
            <a:r>
              <a:rPr dirty="0" sz="2900" spc="110" b="1">
                <a:latin typeface="Trebuchet MS"/>
                <a:cs typeface="Trebuchet MS"/>
              </a:rPr>
              <a:t>train </a:t>
            </a:r>
            <a:r>
              <a:rPr dirty="0" sz="2900" spc="105" b="1">
                <a:latin typeface="Trebuchet MS"/>
                <a:cs typeface="Trebuchet MS"/>
              </a:rPr>
              <a:t>the </a:t>
            </a:r>
            <a:r>
              <a:rPr dirty="0" sz="2900" spc="85" b="1">
                <a:latin typeface="Trebuchet MS"/>
                <a:cs typeface="Trebuchet MS"/>
              </a:rPr>
              <a:t>dataset. </a:t>
            </a:r>
            <a:r>
              <a:rPr dirty="0" sz="2900" spc="90" b="1">
                <a:latin typeface="Trebuchet MS"/>
                <a:cs typeface="Trebuchet MS"/>
              </a:rPr>
              <a:t> </a:t>
            </a:r>
            <a:r>
              <a:rPr dirty="0" sz="2900" spc="155" b="1">
                <a:latin typeface="Trebuchet MS"/>
                <a:cs typeface="Trebuchet MS"/>
              </a:rPr>
              <a:t>CNN:A </a:t>
            </a:r>
            <a:r>
              <a:rPr dirty="0" sz="2900" spc="85" b="1">
                <a:latin typeface="Trebuchet MS"/>
                <a:cs typeface="Trebuchet MS"/>
              </a:rPr>
              <a:t>deep </a:t>
            </a:r>
            <a:r>
              <a:rPr dirty="0" sz="2900" spc="110" b="1">
                <a:latin typeface="Trebuchet MS"/>
                <a:cs typeface="Trebuchet MS"/>
              </a:rPr>
              <a:t>learning </a:t>
            </a:r>
            <a:r>
              <a:rPr dirty="0" sz="2900" spc="295" b="1">
                <a:latin typeface="Trebuchet MS"/>
                <a:cs typeface="Trebuchet MS"/>
              </a:rPr>
              <a:t>CNN </a:t>
            </a:r>
            <a:r>
              <a:rPr dirty="0" sz="2900" spc="120" b="1">
                <a:latin typeface="Trebuchet MS"/>
                <a:cs typeface="Trebuchet MS"/>
              </a:rPr>
              <a:t>consists </a:t>
            </a:r>
            <a:r>
              <a:rPr dirty="0" sz="2900" spc="95" b="1">
                <a:latin typeface="Trebuchet MS"/>
                <a:cs typeface="Trebuchet MS"/>
              </a:rPr>
              <a:t>of </a:t>
            </a:r>
            <a:r>
              <a:rPr dirty="0" sz="2900" spc="80" b="1">
                <a:latin typeface="Trebuchet MS"/>
                <a:cs typeface="Trebuchet MS"/>
              </a:rPr>
              <a:t>three </a:t>
            </a:r>
            <a:r>
              <a:rPr dirty="0" sz="2900" spc="50" b="1">
                <a:latin typeface="Trebuchet MS"/>
                <a:cs typeface="Trebuchet MS"/>
              </a:rPr>
              <a:t>layers: </a:t>
            </a:r>
            <a:r>
              <a:rPr dirty="0" sz="2900" spc="200" b="1">
                <a:latin typeface="Trebuchet MS"/>
                <a:cs typeface="Trebuchet MS"/>
              </a:rPr>
              <a:t>a </a:t>
            </a:r>
            <a:r>
              <a:rPr dirty="0" sz="2900" spc="110" b="1">
                <a:latin typeface="Trebuchet MS"/>
                <a:cs typeface="Trebuchet MS"/>
              </a:rPr>
              <a:t>convolutional </a:t>
            </a:r>
            <a:r>
              <a:rPr dirty="0" sz="2900" spc="30" b="1">
                <a:latin typeface="Trebuchet MS"/>
                <a:cs typeface="Trebuchet MS"/>
              </a:rPr>
              <a:t>layer, </a:t>
            </a:r>
            <a:r>
              <a:rPr dirty="0" sz="2900" spc="200" b="1">
                <a:latin typeface="Trebuchet MS"/>
                <a:cs typeface="Trebuchet MS"/>
              </a:rPr>
              <a:t>a </a:t>
            </a:r>
            <a:r>
              <a:rPr dirty="0" sz="2900" spc="114" b="1">
                <a:latin typeface="Trebuchet MS"/>
                <a:cs typeface="Trebuchet MS"/>
              </a:rPr>
              <a:t>pooling </a:t>
            </a:r>
            <a:r>
              <a:rPr dirty="0" sz="2900" spc="80" b="1">
                <a:latin typeface="Trebuchet MS"/>
                <a:cs typeface="Trebuchet MS"/>
              </a:rPr>
              <a:t>layer </a:t>
            </a:r>
            <a:r>
              <a:rPr dirty="0" sz="2900" spc="85" b="1">
                <a:latin typeface="Trebuchet MS"/>
                <a:cs typeface="Trebuchet MS"/>
              </a:rPr>
              <a:t> </a:t>
            </a:r>
            <a:r>
              <a:rPr dirty="0" sz="2900" spc="175" b="1">
                <a:latin typeface="Trebuchet MS"/>
                <a:cs typeface="Trebuchet MS"/>
              </a:rPr>
              <a:t>and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200" b="1">
                <a:latin typeface="Trebuchet MS"/>
                <a:cs typeface="Trebuchet MS"/>
              </a:rPr>
              <a:t>a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70" b="1">
                <a:latin typeface="Trebuchet MS"/>
                <a:cs typeface="Trebuchet MS"/>
              </a:rPr>
              <a:t>fully</a:t>
            </a:r>
            <a:r>
              <a:rPr dirty="0" sz="2900" spc="-114" b="1">
                <a:latin typeface="Trebuchet MS"/>
                <a:cs typeface="Trebuchet MS"/>
              </a:rPr>
              <a:t> </a:t>
            </a:r>
            <a:r>
              <a:rPr dirty="0" sz="2900" spc="90" b="1">
                <a:latin typeface="Trebuchet MS"/>
                <a:cs typeface="Trebuchet MS"/>
              </a:rPr>
              <a:t>connected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-60" b="1">
                <a:latin typeface="Trebuchet MS"/>
                <a:cs typeface="Trebuchet MS"/>
              </a:rPr>
              <a:t>(FC)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25" b="1">
                <a:latin typeface="Trebuchet MS"/>
                <a:cs typeface="Trebuchet MS"/>
              </a:rPr>
              <a:t>layer.</a:t>
            </a:r>
            <a:r>
              <a:rPr dirty="0" sz="2900" spc="-114" b="1">
                <a:latin typeface="Trebuchet MS"/>
                <a:cs typeface="Trebuchet MS"/>
              </a:rPr>
              <a:t> </a:t>
            </a:r>
            <a:r>
              <a:rPr dirty="0" sz="2900" spc="35" b="1">
                <a:latin typeface="Trebuchet MS"/>
                <a:cs typeface="Trebuchet MS"/>
              </a:rPr>
              <a:t>The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110" b="1">
                <a:latin typeface="Trebuchet MS"/>
                <a:cs typeface="Trebuchet MS"/>
              </a:rPr>
              <a:t>convolutional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80" b="1">
                <a:latin typeface="Trebuchet MS"/>
                <a:cs typeface="Trebuchet MS"/>
              </a:rPr>
              <a:t>layer</a:t>
            </a:r>
            <a:r>
              <a:rPr dirty="0" sz="2900" spc="-114" b="1">
                <a:latin typeface="Trebuchet MS"/>
                <a:cs typeface="Trebuchet MS"/>
              </a:rPr>
              <a:t> </a:t>
            </a:r>
            <a:r>
              <a:rPr dirty="0" sz="2900" spc="100" b="1">
                <a:latin typeface="Trebuchet MS"/>
                <a:cs typeface="Trebuchet MS"/>
              </a:rPr>
              <a:t>is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105" b="1">
                <a:latin typeface="Trebuchet MS"/>
                <a:cs typeface="Trebuchet MS"/>
              </a:rPr>
              <a:t>the</a:t>
            </a:r>
            <a:r>
              <a:rPr dirty="0" sz="2900" spc="-114" b="1">
                <a:latin typeface="Trebuchet MS"/>
                <a:cs typeface="Trebuchet MS"/>
              </a:rPr>
              <a:t> </a:t>
            </a:r>
            <a:r>
              <a:rPr dirty="0" sz="2900" spc="80" b="1">
                <a:latin typeface="Trebuchet MS"/>
                <a:cs typeface="Trebuchet MS"/>
              </a:rPr>
              <a:t>first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80" b="1">
                <a:latin typeface="Trebuchet MS"/>
                <a:cs typeface="Trebuchet MS"/>
              </a:rPr>
              <a:t>layer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85" b="1">
                <a:latin typeface="Trebuchet MS"/>
                <a:cs typeface="Trebuchet MS"/>
              </a:rPr>
              <a:t>while</a:t>
            </a:r>
            <a:r>
              <a:rPr dirty="0" sz="2900" spc="-114" b="1">
                <a:latin typeface="Trebuchet MS"/>
                <a:cs typeface="Trebuchet MS"/>
              </a:rPr>
              <a:t> </a:t>
            </a:r>
            <a:r>
              <a:rPr dirty="0" sz="2900" spc="105" b="1">
                <a:latin typeface="Trebuchet MS"/>
                <a:cs typeface="Trebuchet MS"/>
              </a:rPr>
              <a:t>the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-25" b="1">
                <a:latin typeface="Trebuchet MS"/>
                <a:cs typeface="Trebuchet MS"/>
              </a:rPr>
              <a:t>FC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80" b="1">
                <a:latin typeface="Trebuchet MS"/>
                <a:cs typeface="Trebuchet MS"/>
              </a:rPr>
              <a:t>layer </a:t>
            </a:r>
            <a:r>
              <a:rPr dirty="0" sz="2900" spc="-855" b="1">
                <a:latin typeface="Trebuchet MS"/>
                <a:cs typeface="Trebuchet MS"/>
              </a:rPr>
              <a:t> </a:t>
            </a:r>
            <a:r>
              <a:rPr dirty="0" sz="2900" spc="100" b="1">
                <a:latin typeface="Trebuchet MS"/>
                <a:cs typeface="Trebuchet MS"/>
              </a:rPr>
              <a:t>is </a:t>
            </a:r>
            <a:r>
              <a:rPr dirty="0" sz="2900" spc="105" b="1">
                <a:latin typeface="Trebuchet MS"/>
                <a:cs typeface="Trebuchet MS"/>
              </a:rPr>
              <a:t>the </a:t>
            </a:r>
            <a:r>
              <a:rPr dirty="0" sz="2900" spc="50" b="1">
                <a:latin typeface="Trebuchet MS"/>
                <a:cs typeface="Trebuchet MS"/>
              </a:rPr>
              <a:t>last. </a:t>
            </a:r>
            <a:r>
              <a:rPr dirty="0" sz="2900" spc="110" b="1">
                <a:latin typeface="Trebuchet MS"/>
                <a:cs typeface="Trebuchet MS"/>
              </a:rPr>
              <a:t>From </a:t>
            </a:r>
            <a:r>
              <a:rPr dirty="0" sz="2900" spc="105" b="1">
                <a:latin typeface="Trebuchet MS"/>
                <a:cs typeface="Trebuchet MS"/>
              </a:rPr>
              <a:t>the </a:t>
            </a:r>
            <a:r>
              <a:rPr dirty="0" sz="2900" spc="110" b="1">
                <a:latin typeface="Trebuchet MS"/>
                <a:cs typeface="Trebuchet MS"/>
              </a:rPr>
              <a:t>convolutional </a:t>
            </a:r>
            <a:r>
              <a:rPr dirty="0" sz="2900" spc="80" b="1">
                <a:latin typeface="Trebuchet MS"/>
                <a:cs typeface="Trebuchet MS"/>
              </a:rPr>
              <a:t>layer </a:t>
            </a:r>
            <a:r>
              <a:rPr dirty="0" sz="2900" spc="120" b="1">
                <a:latin typeface="Trebuchet MS"/>
                <a:cs typeface="Trebuchet MS"/>
              </a:rPr>
              <a:t>to </a:t>
            </a:r>
            <a:r>
              <a:rPr dirty="0" sz="2900" spc="105" b="1">
                <a:latin typeface="Trebuchet MS"/>
                <a:cs typeface="Trebuchet MS"/>
              </a:rPr>
              <a:t>the </a:t>
            </a:r>
            <a:r>
              <a:rPr dirty="0" sz="2900" spc="-25" b="1">
                <a:latin typeface="Trebuchet MS"/>
                <a:cs typeface="Trebuchet MS"/>
              </a:rPr>
              <a:t>FC </a:t>
            </a:r>
            <a:r>
              <a:rPr dirty="0" sz="2900" spc="30" b="1">
                <a:latin typeface="Trebuchet MS"/>
                <a:cs typeface="Trebuchet MS"/>
              </a:rPr>
              <a:t>layer, </a:t>
            </a:r>
            <a:r>
              <a:rPr dirty="0" sz="2900" spc="105" b="1">
                <a:latin typeface="Trebuchet MS"/>
                <a:cs typeface="Trebuchet MS"/>
              </a:rPr>
              <a:t>the </a:t>
            </a:r>
            <a:r>
              <a:rPr dirty="0" sz="2900" spc="95" b="1">
                <a:latin typeface="Trebuchet MS"/>
                <a:cs typeface="Trebuchet MS"/>
              </a:rPr>
              <a:t>complexity of </a:t>
            </a:r>
            <a:r>
              <a:rPr dirty="0" sz="2900" spc="105" b="1">
                <a:latin typeface="Trebuchet MS"/>
                <a:cs typeface="Trebuchet MS"/>
              </a:rPr>
              <a:t>the </a:t>
            </a:r>
            <a:r>
              <a:rPr dirty="0" sz="2900" spc="295" b="1">
                <a:latin typeface="Trebuchet MS"/>
                <a:cs typeface="Trebuchet MS"/>
              </a:rPr>
              <a:t>CNN </a:t>
            </a:r>
            <a:r>
              <a:rPr dirty="0" sz="2900" spc="300" b="1">
                <a:latin typeface="Trebuchet MS"/>
                <a:cs typeface="Trebuchet MS"/>
              </a:rPr>
              <a:t> </a:t>
            </a:r>
            <a:r>
              <a:rPr dirty="0" sz="2900" spc="65" b="1">
                <a:latin typeface="Trebuchet MS"/>
                <a:cs typeface="Trebuchet MS"/>
              </a:rPr>
              <a:t>increases. </a:t>
            </a:r>
            <a:r>
              <a:rPr dirty="0" sz="2900" spc="125" b="1">
                <a:latin typeface="Trebuchet MS"/>
                <a:cs typeface="Trebuchet MS"/>
              </a:rPr>
              <a:t>It </a:t>
            </a:r>
            <a:r>
              <a:rPr dirty="0" sz="2900" spc="100" b="1">
                <a:latin typeface="Trebuchet MS"/>
                <a:cs typeface="Trebuchet MS"/>
              </a:rPr>
              <a:t>is </a:t>
            </a:r>
            <a:r>
              <a:rPr dirty="0" sz="2900" spc="114" b="1">
                <a:latin typeface="Trebuchet MS"/>
                <a:cs typeface="Trebuchet MS"/>
              </a:rPr>
              <a:t>this </a:t>
            </a:r>
            <a:r>
              <a:rPr dirty="0" sz="2900" spc="105" b="1">
                <a:latin typeface="Trebuchet MS"/>
                <a:cs typeface="Trebuchet MS"/>
              </a:rPr>
              <a:t>increasing </a:t>
            </a:r>
            <a:r>
              <a:rPr dirty="0" sz="2900" spc="95" b="1">
                <a:latin typeface="Trebuchet MS"/>
                <a:cs typeface="Trebuchet MS"/>
              </a:rPr>
              <a:t>complexity </a:t>
            </a:r>
            <a:r>
              <a:rPr dirty="0" sz="2900" spc="140" b="1">
                <a:latin typeface="Trebuchet MS"/>
                <a:cs typeface="Trebuchet MS"/>
              </a:rPr>
              <a:t>that </a:t>
            </a:r>
            <a:r>
              <a:rPr dirty="0" sz="2900" spc="125" b="1">
                <a:latin typeface="Trebuchet MS"/>
                <a:cs typeface="Trebuchet MS"/>
              </a:rPr>
              <a:t>allows </a:t>
            </a:r>
            <a:r>
              <a:rPr dirty="0" sz="2900" spc="105" b="1">
                <a:latin typeface="Trebuchet MS"/>
                <a:cs typeface="Trebuchet MS"/>
              </a:rPr>
              <a:t>the </a:t>
            </a:r>
            <a:r>
              <a:rPr dirty="0" sz="2900" spc="295" b="1">
                <a:latin typeface="Trebuchet MS"/>
                <a:cs typeface="Trebuchet MS"/>
              </a:rPr>
              <a:t>CNN </a:t>
            </a:r>
            <a:r>
              <a:rPr dirty="0" sz="2900" spc="120" b="1">
                <a:latin typeface="Trebuchet MS"/>
                <a:cs typeface="Trebuchet MS"/>
              </a:rPr>
              <a:t>to </a:t>
            </a:r>
            <a:r>
              <a:rPr dirty="0" sz="2900" spc="85" b="1">
                <a:latin typeface="Trebuchet MS"/>
                <a:cs typeface="Trebuchet MS"/>
              </a:rPr>
              <a:t>successively </a:t>
            </a:r>
            <a:r>
              <a:rPr dirty="0" sz="2900" spc="75" b="1">
                <a:latin typeface="Trebuchet MS"/>
                <a:cs typeface="Trebuchet MS"/>
              </a:rPr>
              <a:t>identify </a:t>
            </a:r>
            <a:r>
              <a:rPr dirty="0" sz="2900" spc="80" b="1">
                <a:latin typeface="Trebuchet MS"/>
                <a:cs typeface="Trebuchet MS"/>
              </a:rPr>
              <a:t> </a:t>
            </a:r>
            <a:r>
              <a:rPr dirty="0" sz="2900" spc="95" b="1">
                <a:latin typeface="Trebuchet MS"/>
                <a:cs typeface="Trebuchet MS"/>
              </a:rPr>
              <a:t>larger</a:t>
            </a:r>
            <a:r>
              <a:rPr dirty="0" sz="2900" spc="-125" b="1">
                <a:latin typeface="Trebuchet MS"/>
                <a:cs typeface="Trebuchet MS"/>
              </a:rPr>
              <a:t> </a:t>
            </a:r>
            <a:r>
              <a:rPr dirty="0" sz="2900" spc="120" b="1">
                <a:latin typeface="Trebuchet MS"/>
                <a:cs typeface="Trebuchet MS"/>
              </a:rPr>
              <a:t>portions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175" b="1">
                <a:latin typeface="Trebuchet MS"/>
                <a:cs typeface="Trebuchet MS"/>
              </a:rPr>
              <a:t>and</a:t>
            </a:r>
            <a:r>
              <a:rPr dirty="0" sz="2900" spc="-125" b="1">
                <a:latin typeface="Trebuchet MS"/>
                <a:cs typeface="Trebuchet MS"/>
              </a:rPr>
              <a:t> </a:t>
            </a:r>
            <a:r>
              <a:rPr dirty="0" sz="2900" spc="145" b="1">
                <a:latin typeface="Trebuchet MS"/>
                <a:cs typeface="Trebuchet MS"/>
              </a:rPr>
              <a:t>more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105" b="1">
                <a:latin typeface="Trebuchet MS"/>
                <a:cs typeface="Trebuchet MS"/>
              </a:rPr>
              <a:t>complex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105" b="1">
                <a:latin typeface="Trebuchet MS"/>
                <a:cs typeface="Trebuchet MS"/>
              </a:rPr>
              <a:t>features</a:t>
            </a:r>
            <a:r>
              <a:rPr dirty="0" sz="2900" spc="-125" b="1">
                <a:latin typeface="Trebuchet MS"/>
                <a:cs typeface="Trebuchet MS"/>
              </a:rPr>
              <a:t> </a:t>
            </a:r>
            <a:r>
              <a:rPr dirty="0" sz="2900" spc="95" b="1">
                <a:latin typeface="Trebuchet MS"/>
                <a:cs typeface="Trebuchet MS"/>
              </a:rPr>
              <a:t>of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190" b="1">
                <a:latin typeface="Trebuchet MS"/>
                <a:cs typeface="Trebuchet MS"/>
              </a:rPr>
              <a:t>an</a:t>
            </a:r>
            <a:r>
              <a:rPr dirty="0" sz="2900" spc="-125" b="1">
                <a:latin typeface="Trebuchet MS"/>
                <a:cs typeface="Trebuchet MS"/>
              </a:rPr>
              <a:t> </a:t>
            </a:r>
            <a:r>
              <a:rPr dirty="0" sz="2900" spc="150" b="1">
                <a:latin typeface="Trebuchet MS"/>
                <a:cs typeface="Trebuchet MS"/>
              </a:rPr>
              <a:t>image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100" b="1">
                <a:latin typeface="Trebuchet MS"/>
                <a:cs typeface="Trebuchet MS"/>
              </a:rPr>
              <a:t>until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55" b="1">
                <a:latin typeface="Trebuchet MS"/>
                <a:cs typeface="Trebuchet MS"/>
              </a:rPr>
              <a:t>it</a:t>
            </a:r>
            <a:r>
              <a:rPr dirty="0" sz="2900" spc="-125" b="1">
                <a:latin typeface="Trebuchet MS"/>
                <a:cs typeface="Trebuchet MS"/>
              </a:rPr>
              <a:t> </a:t>
            </a:r>
            <a:r>
              <a:rPr dirty="0" sz="2900" spc="80" b="1">
                <a:latin typeface="Trebuchet MS"/>
                <a:cs typeface="Trebuchet MS"/>
              </a:rPr>
              <a:t>finally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75" b="1">
                <a:latin typeface="Trebuchet MS"/>
                <a:cs typeface="Trebuchet MS"/>
              </a:rPr>
              <a:t>identifies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105" b="1">
                <a:latin typeface="Trebuchet MS"/>
                <a:cs typeface="Trebuchet MS"/>
              </a:rPr>
              <a:t>the</a:t>
            </a:r>
            <a:r>
              <a:rPr dirty="0" sz="2900" spc="-125" b="1">
                <a:latin typeface="Trebuchet MS"/>
                <a:cs typeface="Trebuchet MS"/>
              </a:rPr>
              <a:t> </a:t>
            </a:r>
            <a:r>
              <a:rPr dirty="0" sz="2900" spc="35" b="1">
                <a:latin typeface="Trebuchet MS"/>
                <a:cs typeface="Trebuchet MS"/>
              </a:rPr>
              <a:t>object </a:t>
            </a:r>
            <a:r>
              <a:rPr dirty="0" sz="2900" spc="40" b="1">
                <a:latin typeface="Trebuchet MS"/>
                <a:cs typeface="Trebuchet MS"/>
              </a:rPr>
              <a:t> </a:t>
            </a:r>
            <a:r>
              <a:rPr dirty="0" sz="2900" spc="100" b="1">
                <a:latin typeface="Trebuchet MS"/>
                <a:cs typeface="Trebuchet MS"/>
              </a:rPr>
              <a:t>in</a:t>
            </a:r>
            <a:r>
              <a:rPr dirty="0" sz="2900" spc="-130" b="1">
                <a:latin typeface="Trebuchet MS"/>
                <a:cs typeface="Trebuchet MS"/>
              </a:rPr>
              <a:t> </a:t>
            </a:r>
            <a:r>
              <a:rPr dirty="0" sz="2900" spc="100" b="1">
                <a:latin typeface="Trebuchet MS"/>
                <a:cs typeface="Trebuchet MS"/>
              </a:rPr>
              <a:t>its</a:t>
            </a:r>
            <a:r>
              <a:rPr dirty="0" sz="2900" spc="-125" b="1">
                <a:latin typeface="Trebuchet MS"/>
                <a:cs typeface="Trebuchet MS"/>
              </a:rPr>
              <a:t> </a:t>
            </a:r>
            <a:r>
              <a:rPr dirty="0" sz="2900" spc="40" b="1">
                <a:latin typeface="Trebuchet MS"/>
                <a:cs typeface="Trebuchet MS"/>
              </a:rPr>
              <a:t>entirety.</a:t>
            </a:r>
            <a:endParaRPr sz="2900">
              <a:latin typeface="Trebuchet MS"/>
              <a:cs typeface="Trebuchet MS"/>
            </a:endParaRPr>
          </a:p>
          <a:p>
            <a:pPr marL="12700" marR="57785">
              <a:lnSpc>
                <a:spcPct val="144400"/>
              </a:lnSpc>
            </a:pPr>
            <a:r>
              <a:rPr dirty="0" sz="2900" spc="85" b="1">
                <a:latin typeface="Trebuchet MS"/>
                <a:cs typeface="Trebuchet MS"/>
              </a:rPr>
              <a:t>Resnet50:ResNet's </a:t>
            </a:r>
            <a:r>
              <a:rPr dirty="0" sz="2900" spc="80" b="1">
                <a:latin typeface="Trebuchet MS"/>
                <a:cs typeface="Trebuchet MS"/>
              </a:rPr>
              <a:t>architecture </a:t>
            </a:r>
            <a:r>
              <a:rPr dirty="0" sz="2900" spc="100" b="1">
                <a:latin typeface="Trebuchet MS"/>
                <a:cs typeface="Trebuchet MS"/>
              </a:rPr>
              <a:t>is </a:t>
            </a:r>
            <a:r>
              <a:rPr dirty="0" sz="2900" spc="90" b="1">
                <a:latin typeface="Trebuchet MS"/>
                <a:cs typeface="Trebuchet MS"/>
              </a:rPr>
              <a:t>built </a:t>
            </a:r>
            <a:r>
              <a:rPr dirty="0" sz="2900" spc="165" b="1">
                <a:latin typeface="Trebuchet MS"/>
                <a:cs typeface="Trebuchet MS"/>
              </a:rPr>
              <a:t>on </a:t>
            </a:r>
            <a:r>
              <a:rPr dirty="0" sz="2900" spc="105" b="1">
                <a:latin typeface="Trebuchet MS"/>
                <a:cs typeface="Trebuchet MS"/>
              </a:rPr>
              <a:t>the </a:t>
            </a:r>
            <a:r>
              <a:rPr dirty="0" sz="2900" spc="95" b="1">
                <a:latin typeface="Trebuchet MS"/>
                <a:cs typeface="Trebuchet MS"/>
              </a:rPr>
              <a:t>idea of </a:t>
            </a:r>
            <a:r>
              <a:rPr dirty="0" sz="2900" spc="105" b="1">
                <a:latin typeface="Trebuchet MS"/>
                <a:cs typeface="Trebuchet MS"/>
              </a:rPr>
              <a:t>residual </a:t>
            </a:r>
            <a:r>
              <a:rPr dirty="0" sz="2900" spc="70" b="1">
                <a:latin typeface="Trebuchet MS"/>
                <a:cs typeface="Trebuchet MS"/>
              </a:rPr>
              <a:t>learning, </a:t>
            </a:r>
            <a:r>
              <a:rPr dirty="0" sz="2900" spc="110" b="1">
                <a:latin typeface="Trebuchet MS"/>
                <a:cs typeface="Trebuchet MS"/>
              </a:rPr>
              <a:t>which </a:t>
            </a:r>
            <a:r>
              <a:rPr dirty="0" sz="2900" spc="114" b="1">
                <a:latin typeface="Trebuchet MS"/>
                <a:cs typeface="Trebuchet MS"/>
              </a:rPr>
              <a:t>learns </a:t>
            </a:r>
            <a:r>
              <a:rPr dirty="0" sz="2900" spc="105" b="1">
                <a:latin typeface="Trebuchet MS"/>
                <a:cs typeface="Trebuchet MS"/>
              </a:rPr>
              <a:t>the </a:t>
            </a:r>
            <a:r>
              <a:rPr dirty="0" sz="2900" spc="-860" b="1">
                <a:latin typeface="Trebuchet MS"/>
                <a:cs typeface="Trebuchet MS"/>
              </a:rPr>
              <a:t> </a:t>
            </a:r>
            <a:r>
              <a:rPr dirty="0" sz="2900" spc="105" b="1">
                <a:latin typeface="Trebuchet MS"/>
                <a:cs typeface="Trebuchet MS"/>
              </a:rPr>
              <a:t>residual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105" b="1">
                <a:latin typeface="Trebuchet MS"/>
                <a:cs typeface="Trebuchet MS"/>
              </a:rPr>
              <a:t>function</a:t>
            </a:r>
            <a:r>
              <a:rPr dirty="0" sz="2900" spc="-114" b="1">
                <a:latin typeface="Trebuchet MS"/>
                <a:cs typeface="Trebuchet MS"/>
              </a:rPr>
              <a:t> </a:t>
            </a:r>
            <a:r>
              <a:rPr dirty="0" sz="2900" spc="105" b="1">
                <a:latin typeface="Trebuchet MS"/>
                <a:cs typeface="Trebuchet MS"/>
              </a:rPr>
              <a:t>rather</a:t>
            </a:r>
            <a:r>
              <a:rPr dirty="0" sz="2900" spc="-114" b="1">
                <a:latin typeface="Trebuchet MS"/>
                <a:cs typeface="Trebuchet MS"/>
              </a:rPr>
              <a:t> </a:t>
            </a:r>
            <a:r>
              <a:rPr dirty="0" sz="2900" spc="165" b="1">
                <a:latin typeface="Trebuchet MS"/>
                <a:cs typeface="Trebuchet MS"/>
              </a:rPr>
              <a:t>than</a:t>
            </a:r>
            <a:r>
              <a:rPr dirty="0" sz="2900" spc="-114" b="1">
                <a:latin typeface="Trebuchet MS"/>
                <a:cs typeface="Trebuchet MS"/>
              </a:rPr>
              <a:t> </a:t>
            </a:r>
            <a:r>
              <a:rPr dirty="0" sz="2900" spc="105" b="1">
                <a:latin typeface="Trebuchet MS"/>
                <a:cs typeface="Trebuchet MS"/>
              </a:rPr>
              <a:t>the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114" b="1">
                <a:latin typeface="Trebuchet MS"/>
                <a:cs typeface="Trebuchet MS"/>
              </a:rPr>
              <a:t>actual</a:t>
            </a:r>
            <a:r>
              <a:rPr dirty="0" sz="2900" spc="-114" b="1">
                <a:latin typeface="Trebuchet MS"/>
                <a:cs typeface="Trebuchet MS"/>
              </a:rPr>
              <a:t> </a:t>
            </a:r>
            <a:r>
              <a:rPr dirty="0" sz="2900" spc="114" b="1">
                <a:latin typeface="Trebuchet MS"/>
                <a:cs typeface="Trebuchet MS"/>
              </a:rPr>
              <a:t>mapping.</a:t>
            </a:r>
            <a:r>
              <a:rPr dirty="0" sz="2900" spc="-114" b="1">
                <a:latin typeface="Trebuchet MS"/>
                <a:cs typeface="Trebuchet MS"/>
              </a:rPr>
              <a:t> </a:t>
            </a:r>
            <a:r>
              <a:rPr dirty="0" sz="2900" spc="150" b="1">
                <a:latin typeface="Trebuchet MS"/>
                <a:cs typeface="Trebuchet MS"/>
              </a:rPr>
              <a:t>By</a:t>
            </a:r>
            <a:r>
              <a:rPr dirty="0" sz="2900" spc="-114" b="1">
                <a:latin typeface="Trebuchet MS"/>
                <a:cs typeface="Trebuchet MS"/>
              </a:rPr>
              <a:t> </a:t>
            </a:r>
            <a:r>
              <a:rPr dirty="0" sz="2900" spc="60" b="1">
                <a:latin typeface="Trebuchet MS"/>
                <a:cs typeface="Trebuchet MS"/>
              </a:rPr>
              <a:t>utilizing</a:t>
            </a:r>
            <a:r>
              <a:rPr dirty="0" sz="2900" spc="-114" b="1">
                <a:latin typeface="Trebuchet MS"/>
                <a:cs typeface="Trebuchet MS"/>
              </a:rPr>
              <a:t> </a:t>
            </a:r>
            <a:r>
              <a:rPr dirty="0" sz="2900" spc="114" b="1">
                <a:latin typeface="Trebuchet MS"/>
                <a:cs typeface="Trebuchet MS"/>
              </a:rPr>
              <a:t>shortcut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75" b="1">
                <a:latin typeface="Trebuchet MS"/>
                <a:cs typeface="Trebuchet MS"/>
              </a:rPr>
              <a:t>connections,</a:t>
            </a:r>
            <a:r>
              <a:rPr dirty="0" sz="2900" spc="-114" b="1">
                <a:latin typeface="Trebuchet MS"/>
                <a:cs typeface="Trebuchet MS"/>
              </a:rPr>
              <a:t> </a:t>
            </a:r>
            <a:r>
              <a:rPr dirty="0" sz="2900" spc="110" b="1">
                <a:latin typeface="Trebuchet MS"/>
                <a:cs typeface="Trebuchet MS"/>
              </a:rPr>
              <a:t>which </a:t>
            </a:r>
            <a:r>
              <a:rPr dirty="0" sz="2900" spc="-860" b="1">
                <a:latin typeface="Trebuchet MS"/>
                <a:cs typeface="Trebuchet MS"/>
              </a:rPr>
              <a:t> </a:t>
            </a:r>
            <a:r>
              <a:rPr dirty="0" sz="2900" spc="100" b="1">
                <a:latin typeface="Trebuchet MS"/>
                <a:cs typeface="Trebuchet MS"/>
              </a:rPr>
              <a:t>enable </a:t>
            </a:r>
            <a:r>
              <a:rPr dirty="0" sz="2900" spc="105" b="1">
                <a:latin typeface="Trebuchet MS"/>
                <a:cs typeface="Trebuchet MS"/>
              </a:rPr>
              <a:t>the </a:t>
            </a:r>
            <a:r>
              <a:rPr dirty="0" sz="2900" spc="120" b="1">
                <a:latin typeface="Trebuchet MS"/>
                <a:cs typeface="Trebuchet MS"/>
              </a:rPr>
              <a:t>input to </a:t>
            </a:r>
            <a:r>
              <a:rPr dirty="0" sz="2900" spc="130" b="1">
                <a:latin typeface="Trebuchet MS"/>
                <a:cs typeface="Trebuchet MS"/>
              </a:rPr>
              <a:t>skip </a:t>
            </a:r>
            <a:r>
              <a:rPr dirty="0" sz="2900" spc="120" b="1">
                <a:latin typeface="Trebuchet MS"/>
                <a:cs typeface="Trebuchet MS"/>
              </a:rPr>
              <a:t>one </a:t>
            </a:r>
            <a:r>
              <a:rPr dirty="0" sz="2900" spc="105" b="1">
                <a:latin typeface="Trebuchet MS"/>
                <a:cs typeface="Trebuchet MS"/>
              </a:rPr>
              <a:t>or </a:t>
            </a:r>
            <a:r>
              <a:rPr dirty="0" sz="2900" spc="145" b="1">
                <a:latin typeface="Trebuchet MS"/>
                <a:cs typeface="Trebuchet MS"/>
              </a:rPr>
              <a:t>more </a:t>
            </a:r>
            <a:r>
              <a:rPr dirty="0" sz="2900" spc="65" b="1">
                <a:latin typeface="Trebuchet MS"/>
                <a:cs typeface="Trebuchet MS"/>
              </a:rPr>
              <a:t>levels </a:t>
            </a:r>
            <a:r>
              <a:rPr dirty="0" sz="2900" spc="175" b="1">
                <a:latin typeface="Trebuchet MS"/>
                <a:cs typeface="Trebuchet MS"/>
              </a:rPr>
              <a:t>and </a:t>
            </a:r>
            <a:r>
              <a:rPr dirty="0" sz="2900" spc="160" b="1">
                <a:latin typeface="Trebuchet MS"/>
                <a:cs typeface="Trebuchet MS"/>
              </a:rPr>
              <a:t>go </a:t>
            </a:r>
            <a:r>
              <a:rPr dirty="0" sz="2900" spc="125" b="1">
                <a:latin typeface="Trebuchet MS"/>
                <a:cs typeface="Trebuchet MS"/>
              </a:rPr>
              <a:t>straight </a:t>
            </a:r>
            <a:r>
              <a:rPr dirty="0" sz="2900" spc="120" b="1">
                <a:latin typeface="Trebuchet MS"/>
                <a:cs typeface="Trebuchet MS"/>
              </a:rPr>
              <a:t>to </a:t>
            </a:r>
            <a:r>
              <a:rPr dirty="0" sz="2900" spc="105" b="1">
                <a:latin typeface="Trebuchet MS"/>
                <a:cs typeface="Trebuchet MS"/>
              </a:rPr>
              <a:t>the </a:t>
            </a:r>
            <a:r>
              <a:rPr dirty="0" sz="2900" spc="85" b="1">
                <a:latin typeface="Trebuchet MS"/>
                <a:cs typeface="Trebuchet MS"/>
              </a:rPr>
              <a:t>output, </a:t>
            </a:r>
            <a:r>
              <a:rPr dirty="0" sz="2900" spc="150" b="1">
                <a:latin typeface="Trebuchet MS"/>
                <a:cs typeface="Trebuchet MS"/>
              </a:rPr>
              <a:t>ResNet </a:t>
            </a:r>
            <a:r>
              <a:rPr dirty="0" sz="2900" spc="155" b="1">
                <a:latin typeface="Trebuchet MS"/>
                <a:cs typeface="Trebuchet MS"/>
              </a:rPr>
              <a:t> </a:t>
            </a:r>
            <a:r>
              <a:rPr dirty="0" sz="2900" spc="114" b="1">
                <a:latin typeface="Trebuchet MS"/>
                <a:cs typeface="Trebuchet MS"/>
              </a:rPr>
              <a:t>accomplishes </a:t>
            </a:r>
            <a:r>
              <a:rPr dirty="0" sz="2900" spc="45" b="1">
                <a:latin typeface="Trebuchet MS"/>
                <a:cs typeface="Trebuchet MS"/>
              </a:rPr>
              <a:t>this. </a:t>
            </a:r>
            <a:r>
              <a:rPr dirty="0" sz="2900" spc="145" b="1">
                <a:latin typeface="Trebuchet MS"/>
                <a:cs typeface="Trebuchet MS"/>
              </a:rPr>
              <a:t>ResNet's </a:t>
            </a:r>
            <a:r>
              <a:rPr dirty="0" sz="2900" spc="120" b="1">
                <a:latin typeface="Trebuchet MS"/>
                <a:cs typeface="Trebuchet MS"/>
              </a:rPr>
              <a:t>design </a:t>
            </a:r>
            <a:r>
              <a:rPr dirty="0" sz="2900" spc="125" b="1">
                <a:latin typeface="Trebuchet MS"/>
                <a:cs typeface="Trebuchet MS"/>
              </a:rPr>
              <a:t>can </a:t>
            </a:r>
            <a:r>
              <a:rPr dirty="0" sz="2900" spc="85" b="1">
                <a:latin typeface="Trebuchet MS"/>
                <a:cs typeface="Trebuchet MS"/>
              </a:rPr>
              <a:t>be </a:t>
            </a:r>
            <a:r>
              <a:rPr dirty="0" sz="2900" spc="110" b="1">
                <a:latin typeface="Trebuchet MS"/>
                <a:cs typeface="Trebuchet MS"/>
              </a:rPr>
              <a:t>seen </a:t>
            </a:r>
            <a:r>
              <a:rPr dirty="0" sz="2900" spc="190" b="1">
                <a:latin typeface="Trebuchet MS"/>
                <a:cs typeface="Trebuchet MS"/>
              </a:rPr>
              <a:t>as </a:t>
            </a:r>
            <a:r>
              <a:rPr dirty="0" sz="2900" spc="200" b="1">
                <a:latin typeface="Trebuchet MS"/>
                <a:cs typeface="Trebuchet MS"/>
              </a:rPr>
              <a:t>a </a:t>
            </a:r>
            <a:r>
              <a:rPr dirty="0" sz="2900" spc="65" b="1">
                <a:latin typeface="Trebuchet MS"/>
                <a:cs typeface="Trebuchet MS"/>
              </a:rPr>
              <a:t>collection </a:t>
            </a:r>
            <a:r>
              <a:rPr dirty="0" sz="2900" spc="95" b="1">
                <a:latin typeface="Trebuchet MS"/>
                <a:cs typeface="Trebuchet MS"/>
              </a:rPr>
              <a:t>of </a:t>
            </a:r>
            <a:r>
              <a:rPr dirty="0" sz="2900" spc="105" b="1">
                <a:latin typeface="Trebuchet MS"/>
                <a:cs typeface="Trebuchet MS"/>
              </a:rPr>
              <a:t>residual </a:t>
            </a:r>
            <a:r>
              <a:rPr dirty="0" sz="2900" spc="65" b="1">
                <a:latin typeface="Trebuchet MS"/>
                <a:cs typeface="Trebuchet MS"/>
              </a:rPr>
              <a:t>blocks, </a:t>
            </a:r>
            <a:r>
              <a:rPr dirty="0" sz="2900" spc="100" b="1">
                <a:latin typeface="Trebuchet MS"/>
                <a:cs typeface="Trebuchet MS"/>
              </a:rPr>
              <a:t>where </a:t>
            </a:r>
            <a:r>
              <a:rPr dirty="0" sz="2900" spc="105" b="1">
                <a:latin typeface="Trebuchet MS"/>
                <a:cs typeface="Trebuchet MS"/>
              </a:rPr>
              <a:t> </a:t>
            </a:r>
            <a:r>
              <a:rPr dirty="0" sz="2900" spc="100" b="1">
                <a:latin typeface="Trebuchet MS"/>
                <a:cs typeface="Trebuchet MS"/>
              </a:rPr>
              <a:t>each</a:t>
            </a:r>
            <a:r>
              <a:rPr dirty="0" sz="2900" spc="-125" b="1">
                <a:latin typeface="Trebuchet MS"/>
                <a:cs typeface="Trebuchet MS"/>
              </a:rPr>
              <a:t> </a:t>
            </a:r>
            <a:r>
              <a:rPr dirty="0" sz="2900" spc="100" b="1">
                <a:latin typeface="Trebuchet MS"/>
                <a:cs typeface="Trebuchet MS"/>
              </a:rPr>
              <a:t>block</a:t>
            </a:r>
            <a:r>
              <a:rPr dirty="0" sz="2900" spc="-125" b="1">
                <a:latin typeface="Trebuchet MS"/>
                <a:cs typeface="Trebuchet MS"/>
              </a:rPr>
              <a:t> </a:t>
            </a:r>
            <a:r>
              <a:rPr dirty="0" sz="2900" spc="150" b="1">
                <a:latin typeface="Trebuchet MS"/>
                <a:cs typeface="Trebuchet MS"/>
              </a:rPr>
              <a:t>houses</a:t>
            </a:r>
            <a:r>
              <a:rPr dirty="0" sz="2900" spc="-125" b="1">
                <a:latin typeface="Trebuchet MS"/>
                <a:cs typeface="Trebuchet MS"/>
              </a:rPr>
              <a:t> </a:t>
            </a:r>
            <a:r>
              <a:rPr dirty="0" sz="2900" spc="200" b="1">
                <a:latin typeface="Trebuchet MS"/>
                <a:cs typeface="Trebuchet MS"/>
              </a:rPr>
              <a:t>a</a:t>
            </a:r>
            <a:r>
              <a:rPr dirty="0" sz="2900" spc="-125" b="1">
                <a:latin typeface="Trebuchet MS"/>
                <a:cs typeface="Trebuchet MS"/>
              </a:rPr>
              <a:t> </a:t>
            </a:r>
            <a:r>
              <a:rPr dirty="0" sz="2900" spc="135" b="1">
                <a:latin typeface="Trebuchet MS"/>
                <a:cs typeface="Trebuchet MS"/>
              </a:rPr>
              <a:t>stack</a:t>
            </a:r>
            <a:r>
              <a:rPr dirty="0" sz="2900" spc="-125" b="1">
                <a:latin typeface="Trebuchet MS"/>
                <a:cs typeface="Trebuchet MS"/>
              </a:rPr>
              <a:t> </a:t>
            </a:r>
            <a:r>
              <a:rPr dirty="0" sz="2900" spc="95" b="1">
                <a:latin typeface="Trebuchet MS"/>
                <a:cs typeface="Trebuchet MS"/>
              </a:rPr>
              <a:t>of</a:t>
            </a:r>
            <a:r>
              <a:rPr dirty="0" sz="2900" spc="-125" b="1">
                <a:latin typeface="Trebuchet MS"/>
                <a:cs typeface="Trebuchet MS"/>
              </a:rPr>
              <a:t> </a:t>
            </a:r>
            <a:r>
              <a:rPr dirty="0" sz="2900" spc="110" b="1">
                <a:latin typeface="Trebuchet MS"/>
                <a:cs typeface="Trebuchet MS"/>
              </a:rPr>
              <a:t>convolutional</a:t>
            </a:r>
            <a:r>
              <a:rPr dirty="0" sz="2900" spc="-125" b="1">
                <a:latin typeface="Trebuchet MS"/>
                <a:cs typeface="Trebuchet MS"/>
              </a:rPr>
              <a:t> </a:t>
            </a:r>
            <a:r>
              <a:rPr dirty="0" sz="2900" spc="100" b="1">
                <a:latin typeface="Trebuchet MS"/>
                <a:cs typeface="Trebuchet MS"/>
              </a:rPr>
              <a:t>layers</a:t>
            </a:r>
            <a:r>
              <a:rPr dirty="0" sz="2900" spc="-125" b="1">
                <a:latin typeface="Trebuchet MS"/>
                <a:cs typeface="Trebuchet MS"/>
              </a:rPr>
              <a:t> </a:t>
            </a:r>
            <a:r>
              <a:rPr dirty="0" sz="2900" spc="90" b="1">
                <a:latin typeface="Trebuchet MS"/>
                <a:cs typeface="Trebuchet MS"/>
              </a:rPr>
              <a:t>connected</a:t>
            </a:r>
            <a:r>
              <a:rPr dirty="0" sz="2900" spc="-125" b="1">
                <a:latin typeface="Trebuchet MS"/>
                <a:cs typeface="Trebuchet MS"/>
              </a:rPr>
              <a:t> </a:t>
            </a:r>
            <a:r>
              <a:rPr dirty="0" sz="2900" spc="114" b="1">
                <a:latin typeface="Trebuchet MS"/>
                <a:cs typeface="Trebuchet MS"/>
              </a:rPr>
              <a:t>by</a:t>
            </a:r>
            <a:r>
              <a:rPr dirty="0" sz="2900" spc="-120" b="1">
                <a:latin typeface="Trebuchet MS"/>
                <a:cs typeface="Trebuchet MS"/>
              </a:rPr>
              <a:t> </a:t>
            </a:r>
            <a:r>
              <a:rPr dirty="0" sz="2900" spc="85" b="1">
                <a:latin typeface="Trebuchet MS"/>
                <a:cs typeface="Trebuchet MS"/>
              </a:rPr>
              <a:t>shortcuts.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63466" y="1284922"/>
            <a:ext cx="82550" cy="38100"/>
          </a:xfrm>
          <a:custGeom>
            <a:avLst/>
            <a:gdLst/>
            <a:ahLst/>
            <a:cxnLst/>
            <a:rect l="l" t="t" r="r" b="b"/>
            <a:pathLst>
              <a:path w="82550" h="38100">
                <a:moveTo>
                  <a:pt x="82277" y="38099"/>
                </a:moveTo>
                <a:lnTo>
                  <a:pt x="0" y="38099"/>
                </a:lnTo>
                <a:lnTo>
                  <a:pt x="0" y="0"/>
                </a:lnTo>
                <a:lnTo>
                  <a:pt x="82277" y="0"/>
                </a:lnTo>
                <a:lnTo>
                  <a:pt x="82277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98277" y="838358"/>
            <a:ext cx="3160395" cy="511809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u="heavy" sz="3200" spc="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Model</a:t>
            </a:r>
            <a:r>
              <a:rPr dirty="0" u="heavy" sz="3200" spc="-21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heavy" sz="3200" spc="85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Buildin</a:t>
            </a:r>
            <a:r>
              <a:rPr dirty="0" sz="3200" spc="85">
                <a:solidFill>
                  <a:srgbClr val="000000"/>
                </a:solidFill>
              </a:rPr>
              <a:t>g:</a:t>
            </a:r>
            <a:endParaRPr sz="3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Shubhangi Agrawal</dc:creator>
  <cp:keywords>DAFftekTZ6Q,BAEoxDo9JR0</cp:keywords>
  <dc:title>MultiDiseasePrediction</dc:title>
  <dcterms:created xsi:type="dcterms:W3CDTF">2023-04-10T18:26:46Z</dcterms:created>
  <dcterms:modified xsi:type="dcterms:W3CDTF">2023-04-10T18:26:46Z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2023-04-10T00:00:00Z</vt:filetime>
  </property>
  <property fmtid="{D5CDD505-2E9C-101B-9397-08002B2CF9AE}" pid="3" name="Creator">
    <vt:lpwstr>Canva</vt:lpwstr>
  </property>
  <property fmtid="{D5CDD505-2E9C-101B-9397-08002B2CF9AE}" pid="4" name="LastSaved">
    <vt:filetime>2023-04-10T00:00:00Z</vt:filetime>
  </property>
</Properties>
</file>